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handoutMasterIdLst>
    <p:handoutMasterId r:id="rId42"/>
  </p:handoutMasterIdLst>
  <p:sldIdLst>
    <p:sldId id="257" r:id="rId2"/>
    <p:sldId id="319" r:id="rId3"/>
    <p:sldId id="341" r:id="rId4"/>
    <p:sldId id="321" r:id="rId5"/>
    <p:sldId id="320" r:id="rId6"/>
    <p:sldId id="322" r:id="rId7"/>
    <p:sldId id="323" r:id="rId8"/>
    <p:sldId id="324" r:id="rId9"/>
    <p:sldId id="325" r:id="rId10"/>
    <p:sldId id="327" r:id="rId11"/>
    <p:sldId id="326"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3" r:id="rId26"/>
    <p:sldId id="344" r:id="rId27"/>
    <p:sldId id="345" r:id="rId28"/>
    <p:sldId id="346" r:id="rId29"/>
    <p:sldId id="347" r:id="rId30"/>
    <p:sldId id="348" r:id="rId31"/>
    <p:sldId id="350" r:id="rId32"/>
    <p:sldId id="353" r:id="rId33"/>
    <p:sldId id="354" r:id="rId34"/>
    <p:sldId id="355" r:id="rId35"/>
    <p:sldId id="356" r:id="rId36"/>
    <p:sldId id="357" r:id="rId37"/>
    <p:sldId id="358" r:id="rId38"/>
    <p:sldId id="362" r:id="rId39"/>
    <p:sldId id="36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93" autoAdjust="0"/>
    <p:restoredTop sz="94660"/>
  </p:normalViewPr>
  <p:slideViewPr>
    <p:cSldViewPr snapToGrid="0">
      <p:cViewPr varScale="1">
        <p:scale>
          <a:sx n="109" d="100"/>
          <a:sy n="109" d="100"/>
        </p:scale>
        <p:origin x="216" y="312"/>
      </p:cViewPr>
      <p:guideLst/>
    </p:cSldViewPr>
  </p:slideViewPr>
  <p:notesTextViewPr>
    <p:cViewPr>
      <p:scale>
        <a:sx n="1" d="1"/>
        <a:sy n="1" d="1"/>
      </p:scale>
      <p:origin x="0" y="0"/>
    </p:cViewPr>
  </p:notesTextViewPr>
  <p:notesViewPr>
    <p:cSldViewPr snapToGrid="0">
      <p:cViewPr varScale="1">
        <p:scale>
          <a:sx n="46" d="100"/>
          <a:sy n="46" d="100"/>
        </p:scale>
        <p:origin x="2373" y="2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76798E-9177-4379-865D-9F399676C35D}" type="datetimeFigureOut">
              <a:rPr lang="en-US" smtClean="0"/>
              <a:t>10/29/18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95EB2D-B998-42E3-99B5-6A07E745B1D1}" type="slidenum">
              <a:rPr lang="en-US" smtClean="0"/>
              <a:t>‹#›</a:t>
            </a:fld>
            <a:endParaRPr lang="en-US" dirty="0"/>
          </a:p>
        </p:txBody>
      </p:sp>
    </p:spTree>
    <p:extLst>
      <p:ext uri="{BB962C8B-B14F-4D97-AF65-F5344CB8AC3E}">
        <p14:creationId xmlns:p14="http://schemas.microsoft.com/office/powerpoint/2010/main" val="3640773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8E569-286F-4705-AC2D-962D59AC124C}" type="datetimeFigureOut">
              <a:rPr lang="en-US" smtClean="0"/>
              <a:t>10/29/18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BC3AD-B706-440F-82F6-8080A767CE22}" type="slidenum">
              <a:rPr lang="en-US" smtClean="0"/>
              <a:t>‹#›</a:t>
            </a:fld>
            <a:endParaRPr lang="en-US" dirty="0"/>
          </a:p>
        </p:txBody>
      </p:sp>
    </p:spTree>
    <p:extLst>
      <p:ext uri="{BB962C8B-B14F-4D97-AF65-F5344CB8AC3E}">
        <p14:creationId xmlns:p14="http://schemas.microsoft.com/office/powerpoint/2010/main" val="161039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F06C-C32F-4EE7-A39C-E0A5256FB4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7663C2-B288-432F-B5DA-B21CB8ECE3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0BC995-D425-4B43-BA98-79E4ABB125A7}"/>
              </a:ext>
            </a:extLst>
          </p:cNvPr>
          <p:cNvSpPr>
            <a:spLocks noGrp="1"/>
          </p:cNvSpPr>
          <p:nvPr>
            <p:ph type="dt" sz="half" idx="10"/>
          </p:nvPr>
        </p:nvSpPr>
        <p:spPr/>
        <p:txBody>
          <a:bodyPr/>
          <a:lstStyle/>
          <a:p>
            <a:fld id="{9E214D88-B352-49BC-BC4E-7E0A854C0893}" type="datetime1">
              <a:rPr lang="en-US" smtClean="0"/>
              <a:t>10/29/18</a:t>
            </a:fld>
            <a:endParaRPr lang="en-US" dirty="0"/>
          </a:p>
        </p:txBody>
      </p:sp>
      <p:sp>
        <p:nvSpPr>
          <p:cNvPr id="5" name="Footer Placeholder 4">
            <a:extLst>
              <a:ext uri="{FF2B5EF4-FFF2-40B4-BE49-F238E27FC236}">
                <a16:creationId xmlns:a16="http://schemas.microsoft.com/office/drawing/2014/main" id="{784CF977-C9F1-4985-AEA4-9AA326285A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B6A5FC-FF72-4742-B46F-2FE7CA0C0675}"/>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84616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92B80-3AAA-4257-A373-FB48AB60B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51A148-BE8C-4E0F-9260-D7D890AC70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7CFFA-DB6F-449D-BB57-36BFE4005E1B}"/>
              </a:ext>
            </a:extLst>
          </p:cNvPr>
          <p:cNvSpPr>
            <a:spLocks noGrp="1"/>
          </p:cNvSpPr>
          <p:nvPr>
            <p:ph type="dt" sz="half" idx="10"/>
          </p:nvPr>
        </p:nvSpPr>
        <p:spPr/>
        <p:txBody>
          <a:bodyPr/>
          <a:lstStyle/>
          <a:p>
            <a:fld id="{F8C6776C-E271-4425-845C-6E3AF4C45B3A}" type="datetime1">
              <a:rPr lang="en-US" smtClean="0"/>
              <a:t>10/29/18</a:t>
            </a:fld>
            <a:endParaRPr lang="en-US" dirty="0"/>
          </a:p>
        </p:txBody>
      </p:sp>
      <p:sp>
        <p:nvSpPr>
          <p:cNvPr id="5" name="Footer Placeholder 4">
            <a:extLst>
              <a:ext uri="{FF2B5EF4-FFF2-40B4-BE49-F238E27FC236}">
                <a16:creationId xmlns:a16="http://schemas.microsoft.com/office/drawing/2014/main" id="{9CF897FD-46BB-4647-97BA-A51462E62E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CF7DAF-B67A-44C7-8B49-6A20F1CF94DD}"/>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163589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B831D2-8F15-4AB1-854F-57A1527848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68E0A5-A9A9-46A3-A03A-4EC11F2412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3310F-D73C-4BCF-85E5-5B9E6EE4B025}"/>
              </a:ext>
            </a:extLst>
          </p:cNvPr>
          <p:cNvSpPr>
            <a:spLocks noGrp="1"/>
          </p:cNvSpPr>
          <p:nvPr>
            <p:ph type="dt" sz="half" idx="10"/>
          </p:nvPr>
        </p:nvSpPr>
        <p:spPr/>
        <p:txBody>
          <a:bodyPr/>
          <a:lstStyle/>
          <a:p>
            <a:fld id="{31911E29-E9BE-4F06-B7C9-0E9BC6F087D5}" type="datetime1">
              <a:rPr lang="en-US" smtClean="0"/>
              <a:t>10/29/18</a:t>
            </a:fld>
            <a:endParaRPr lang="en-US" dirty="0"/>
          </a:p>
        </p:txBody>
      </p:sp>
      <p:sp>
        <p:nvSpPr>
          <p:cNvPr id="5" name="Footer Placeholder 4">
            <a:extLst>
              <a:ext uri="{FF2B5EF4-FFF2-40B4-BE49-F238E27FC236}">
                <a16:creationId xmlns:a16="http://schemas.microsoft.com/office/drawing/2014/main" id="{2DB5C679-0AE4-472A-9CE6-5C0832747C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B3774C-112F-4A10-BF64-D7BCA2B2EFE2}"/>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91001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116A-1A3F-4915-8A05-C3DFECB20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161C1E-DD08-4FE2-A272-ACA2C3092A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ECA10-E550-43FC-B7E3-E9A4788CC800}"/>
              </a:ext>
            </a:extLst>
          </p:cNvPr>
          <p:cNvSpPr>
            <a:spLocks noGrp="1"/>
          </p:cNvSpPr>
          <p:nvPr>
            <p:ph type="dt" sz="half" idx="10"/>
          </p:nvPr>
        </p:nvSpPr>
        <p:spPr/>
        <p:txBody>
          <a:bodyPr/>
          <a:lstStyle/>
          <a:p>
            <a:fld id="{C764DE79-268F-4C1A-8933-263129D2AF90}" type="datetimeFigureOut">
              <a:rPr lang="en-US" smtClean="0"/>
              <a:t>10/29/18</a:t>
            </a:fld>
            <a:endParaRPr lang="en-US" dirty="0"/>
          </a:p>
        </p:txBody>
      </p:sp>
      <p:sp>
        <p:nvSpPr>
          <p:cNvPr id="5" name="Footer Placeholder 4">
            <a:extLst>
              <a:ext uri="{FF2B5EF4-FFF2-40B4-BE49-F238E27FC236}">
                <a16:creationId xmlns:a16="http://schemas.microsoft.com/office/drawing/2014/main" id="{55B3A7A2-F863-4D8F-96FC-8B6FF36D57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98EC81-E0AD-41E6-A73D-D1C7744ABFCC}"/>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87075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EAA1-38D4-428C-9ACE-ED72922D45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78E587-3A0D-4B40-948C-F2DEBE033E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3912EF-BAB2-47E3-9FC2-92CC2C6EAD20}"/>
              </a:ext>
            </a:extLst>
          </p:cNvPr>
          <p:cNvSpPr>
            <a:spLocks noGrp="1"/>
          </p:cNvSpPr>
          <p:nvPr>
            <p:ph type="dt" sz="half" idx="10"/>
          </p:nvPr>
        </p:nvSpPr>
        <p:spPr/>
        <p:txBody>
          <a:bodyPr/>
          <a:lstStyle/>
          <a:p>
            <a:fld id="{31C8C2DF-421C-4118-B6AC-6A1F6B4A6F9D}" type="datetime1">
              <a:rPr lang="en-US" smtClean="0"/>
              <a:t>10/29/18</a:t>
            </a:fld>
            <a:endParaRPr lang="en-US" dirty="0"/>
          </a:p>
        </p:txBody>
      </p:sp>
      <p:sp>
        <p:nvSpPr>
          <p:cNvPr id="5" name="Footer Placeholder 4">
            <a:extLst>
              <a:ext uri="{FF2B5EF4-FFF2-40B4-BE49-F238E27FC236}">
                <a16:creationId xmlns:a16="http://schemas.microsoft.com/office/drawing/2014/main" id="{9F1A6DA9-9A17-466E-A7B7-20D3D20D67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E5D100-61BF-477B-B1B1-F85D921A3B5C}"/>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292228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753E-48E6-4B25-82BD-0831B6B78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FEF0B6-F1B5-4B10-962F-2E2B01163F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160BA6-7881-48AD-B8E8-CF610EEFF1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A8421-E70D-4E0E-9A5F-655B1A0ABB1B}"/>
              </a:ext>
            </a:extLst>
          </p:cNvPr>
          <p:cNvSpPr>
            <a:spLocks noGrp="1"/>
          </p:cNvSpPr>
          <p:nvPr>
            <p:ph type="dt" sz="half" idx="10"/>
          </p:nvPr>
        </p:nvSpPr>
        <p:spPr/>
        <p:txBody>
          <a:bodyPr/>
          <a:lstStyle/>
          <a:p>
            <a:fld id="{6FB7C226-73B4-4822-B231-8B12196CC10F}" type="datetime1">
              <a:rPr lang="en-US" smtClean="0"/>
              <a:t>10/29/18</a:t>
            </a:fld>
            <a:endParaRPr lang="en-US" dirty="0"/>
          </a:p>
        </p:txBody>
      </p:sp>
      <p:sp>
        <p:nvSpPr>
          <p:cNvPr id="6" name="Footer Placeholder 5">
            <a:extLst>
              <a:ext uri="{FF2B5EF4-FFF2-40B4-BE49-F238E27FC236}">
                <a16:creationId xmlns:a16="http://schemas.microsoft.com/office/drawing/2014/main" id="{911CD9D1-F7C0-4D40-8243-82C6F90D07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D1A956-972A-4B14-B174-041B9655EA9E}"/>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349559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1B08-9576-47A6-B4A8-BCE34D33E4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97989E-1FEC-4A4E-8DB1-C3E2DF919D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F113BB-DFC1-40A0-B2EB-812621EA20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55F64B-838F-4B24-A4D5-44182D225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6745E69-46CB-4D9A-93DA-B0153A3529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209711-436F-4081-8CB9-A1AB5A26862D}"/>
              </a:ext>
            </a:extLst>
          </p:cNvPr>
          <p:cNvSpPr>
            <a:spLocks noGrp="1"/>
          </p:cNvSpPr>
          <p:nvPr>
            <p:ph type="dt" sz="half" idx="10"/>
          </p:nvPr>
        </p:nvSpPr>
        <p:spPr/>
        <p:txBody>
          <a:bodyPr/>
          <a:lstStyle/>
          <a:p>
            <a:fld id="{C16B4E46-48DF-4D65-9380-A9596CDD37DE}" type="datetime1">
              <a:rPr lang="en-US" smtClean="0"/>
              <a:t>10/29/18</a:t>
            </a:fld>
            <a:endParaRPr lang="en-US" dirty="0"/>
          </a:p>
        </p:txBody>
      </p:sp>
      <p:sp>
        <p:nvSpPr>
          <p:cNvPr id="8" name="Footer Placeholder 7">
            <a:extLst>
              <a:ext uri="{FF2B5EF4-FFF2-40B4-BE49-F238E27FC236}">
                <a16:creationId xmlns:a16="http://schemas.microsoft.com/office/drawing/2014/main" id="{FE127B7A-7510-40E4-9B7A-7BDA16F81A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45591E8-CB0D-4829-90EC-E49398E7C7A2}"/>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693047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43B-9089-421F-8CAC-0CE6963B25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38F077-4749-47AE-955D-866F712311FB}"/>
              </a:ext>
            </a:extLst>
          </p:cNvPr>
          <p:cNvSpPr>
            <a:spLocks noGrp="1"/>
          </p:cNvSpPr>
          <p:nvPr>
            <p:ph type="dt" sz="half" idx="10"/>
          </p:nvPr>
        </p:nvSpPr>
        <p:spPr/>
        <p:txBody>
          <a:bodyPr/>
          <a:lstStyle/>
          <a:p>
            <a:fld id="{91D6A4E3-1933-472E-AD9C-1C0BC11ED98F}" type="datetime1">
              <a:rPr lang="en-US" smtClean="0"/>
              <a:t>10/29/18</a:t>
            </a:fld>
            <a:endParaRPr lang="en-US" dirty="0"/>
          </a:p>
        </p:txBody>
      </p:sp>
      <p:sp>
        <p:nvSpPr>
          <p:cNvPr id="4" name="Footer Placeholder 3">
            <a:extLst>
              <a:ext uri="{FF2B5EF4-FFF2-40B4-BE49-F238E27FC236}">
                <a16:creationId xmlns:a16="http://schemas.microsoft.com/office/drawing/2014/main" id="{8847CED4-57A2-4A0B-83ED-AE15A1B003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82FCDC-7CEF-4CFC-B8C0-C99B996F8254}"/>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205325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7146FC-4944-4F61-AC1F-715326662D5E}"/>
              </a:ext>
            </a:extLst>
          </p:cNvPr>
          <p:cNvSpPr>
            <a:spLocks noGrp="1"/>
          </p:cNvSpPr>
          <p:nvPr>
            <p:ph type="dt" sz="half" idx="10"/>
          </p:nvPr>
        </p:nvSpPr>
        <p:spPr/>
        <p:txBody>
          <a:bodyPr/>
          <a:lstStyle/>
          <a:p>
            <a:fld id="{A545C8A3-FDB8-4ADD-94AF-C55467D3C48D}" type="datetime1">
              <a:rPr lang="en-US" smtClean="0"/>
              <a:t>10/29/18</a:t>
            </a:fld>
            <a:endParaRPr lang="en-US" dirty="0"/>
          </a:p>
        </p:txBody>
      </p:sp>
      <p:sp>
        <p:nvSpPr>
          <p:cNvPr id="3" name="Footer Placeholder 2">
            <a:extLst>
              <a:ext uri="{FF2B5EF4-FFF2-40B4-BE49-F238E27FC236}">
                <a16:creationId xmlns:a16="http://schemas.microsoft.com/office/drawing/2014/main" id="{F07C0CF7-252E-4C9E-84DE-97568C01237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92480E3-DC5A-482C-A8C4-195FEC9BB297}"/>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227781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F447-6623-4FD1-BFF2-6F3217C392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CC58AB-CB7A-4C2D-9484-C9D5D45E86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03C019-2E22-4EC3-8778-7C62FD6FA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DE4AAC-4F52-45BB-8867-DAD10896F84C}"/>
              </a:ext>
            </a:extLst>
          </p:cNvPr>
          <p:cNvSpPr>
            <a:spLocks noGrp="1"/>
          </p:cNvSpPr>
          <p:nvPr>
            <p:ph type="dt" sz="half" idx="10"/>
          </p:nvPr>
        </p:nvSpPr>
        <p:spPr/>
        <p:txBody>
          <a:bodyPr/>
          <a:lstStyle/>
          <a:p>
            <a:fld id="{D082B17D-D12F-43C4-AE19-43645AB393D0}" type="datetime1">
              <a:rPr lang="en-US" smtClean="0"/>
              <a:t>10/29/18</a:t>
            </a:fld>
            <a:endParaRPr lang="en-US" dirty="0"/>
          </a:p>
        </p:txBody>
      </p:sp>
      <p:sp>
        <p:nvSpPr>
          <p:cNvPr id="6" name="Footer Placeholder 5">
            <a:extLst>
              <a:ext uri="{FF2B5EF4-FFF2-40B4-BE49-F238E27FC236}">
                <a16:creationId xmlns:a16="http://schemas.microsoft.com/office/drawing/2014/main" id="{69A68EEA-9362-4940-9F1E-A6A81DBC3A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BB7748-AAAE-4CB4-BCC4-0FB6AD49E989}"/>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370798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FF81-C988-4898-8D88-60D866DBFB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5FDEF2-6665-4ABF-A75B-6654A9F0F8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63EB784-1A80-4CDF-9357-677FD3C6F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8A7637-2820-4C48-B6E0-BDE298275125}"/>
              </a:ext>
            </a:extLst>
          </p:cNvPr>
          <p:cNvSpPr>
            <a:spLocks noGrp="1"/>
          </p:cNvSpPr>
          <p:nvPr>
            <p:ph type="dt" sz="half" idx="10"/>
          </p:nvPr>
        </p:nvSpPr>
        <p:spPr/>
        <p:txBody>
          <a:bodyPr/>
          <a:lstStyle/>
          <a:p>
            <a:fld id="{4A81A921-4259-4DCB-8551-97B5134B1B77}" type="datetime1">
              <a:rPr lang="en-US" smtClean="0"/>
              <a:t>10/29/18</a:t>
            </a:fld>
            <a:endParaRPr lang="en-US" dirty="0"/>
          </a:p>
        </p:txBody>
      </p:sp>
      <p:sp>
        <p:nvSpPr>
          <p:cNvPr id="6" name="Footer Placeholder 5">
            <a:extLst>
              <a:ext uri="{FF2B5EF4-FFF2-40B4-BE49-F238E27FC236}">
                <a16:creationId xmlns:a16="http://schemas.microsoft.com/office/drawing/2014/main" id="{898F33BE-2A28-4E87-B3FF-0B651B19C8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0BD823-A9C8-4027-A757-D9B49A5F0E8D}"/>
              </a:ext>
            </a:extLst>
          </p:cNvPr>
          <p:cNvSpPr>
            <a:spLocks noGrp="1"/>
          </p:cNvSpPr>
          <p:nvPr>
            <p:ph type="sldNum" sz="quarter" idx="12"/>
          </p:nvPr>
        </p:nvSpPr>
        <p:spPr/>
        <p:txBody>
          <a:bodyPr/>
          <a:lstStyle/>
          <a:p>
            <a:fld id="{6D0D75D9-80B5-4333-92A2-47D41D593F90}" type="slidenum">
              <a:rPr lang="en-US" smtClean="0"/>
              <a:t>‹#›</a:t>
            </a:fld>
            <a:endParaRPr lang="en-US" dirty="0"/>
          </a:p>
        </p:txBody>
      </p:sp>
    </p:spTree>
    <p:extLst>
      <p:ext uri="{BB962C8B-B14F-4D97-AF65-F5344CB8AC3E}">
        <p14:creationId xmlns:p14="http://schemas.microsoft.com/office/powerpoint/2010/main" val="257891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FE7373-E3C4-41D3-89A3-9A1F161423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AEDD57-423E-4163-865D-0CCF770E51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C1022-60E5-42FE-99B0-F4A1337867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6B777-3030-4861-B298-8E0C4ACBFF48}" type="datetime1">
              <a:rPr lang="en-US" smtClean="0"/>
              <a:t>10/29/18</a:t>
            </a:fld>
            <a:endParaRPr lang="en-US" dirty="0"/>
          </a:p>
        </p:txBody>
      </p:sp>
      <p:sp>
        <p:nvSpPr>
          <p:cNvPr id="5" name="Footer Placeholder 4">
            <a:extLst>
              <a:ext uri="{FF2B5EF4-FFF2-40B4-BE49-F238E27FC236}">
                <a16:creationId xmlns:a16="http://schemas.microsoft.com/office/drawing/2014/main" id="{7B6D667D-B3FC-420C-985D-D6A31AE7B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CF6F591-D1DC-479A-AEEB-D1791FB98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75D9-80B5-4333-92A2-47D41D593F90}" type="slidenum">
              <a:rPr lang="en-US" smtClean="0"/>
              <a:t>‹#›</a:t>
            </a:fld>
            <a:endParaRPr lang="en-US" dirty="0"/>
          </a:p>
        </p:txBody>
      </p:sp>
    </p:spTree>
    <p:extLst>
      <p:ext uri="{BB962C8B-B14F-4D97-AF65-F5344CB8AC3E}">
        <p14:creationId xmlns:p14="http://schemas.microsoft.com/office/powerpoint/2010/main" val="19761568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2650" y="169921"/>
            <a:ext cx="7886700" cy="1748170"/>
          </a:xfrm>
        </p:spPr>
        <p:txBody>
          <a:bodyPr>
            <a:noAutofit/>
          </a:bodyPr>
          <a:lstStyle/>
          <a:p>
            <a:pPr algn="ctr"/>
            <a:r>
              <a:rPr lang="en-US" b="1" dirty="0">
                <a:latin typeface="+mn-lt"/>
              </a:rPr>
              <a:t>Video Accessibility Webinar</a:t>
            </a:r>
            <a:br>
              <a:rPr lang="en-US" sz="3500" b="1" dirty="0">
                <a:latin typeface="+mn-lt"/>
              </a:rPr>
            </a:br>
            <a:br>
              <a:rPr lang="en-US" sz="1100" b="1" dirty="0">
                <a:latin typeface="+mn-lt"/>
              </a:rPr>
            </a:br>
            <a:endParaRPr lang="en-US" sz="2500" dirty="0">
              <a:latin typeface="+mn-lt"/>
            </a:endParaRPr>
          </a:p>
        </p:txBody>
      </p:sp>
      <p:sp>
        <p:nvSpPr>
          <p:cNvPr id="12" name="Content Placeholder 11"/>
          <p:cNvSpPr>
            <a:spLocks noGrp="1"/>
          </p:cNvSpPr>
          <p:nvPr>
            <p:ph idx="1"/>
          </p:nvPr>
        </p:nvSpPr>
        <p:spPr>
          <a:xfrm>
            <a:off x="1587304" y="1338815"/>
            <a:ext cx="9432514" cy="5134781"/>
          </a:xfrm>
        </p:spPr>
        <p:txBody>
          <a:bodyPr>
            <a:noAutofit/>
          </a:bodyPr>
          <a:lstStyle/>
          <a:p>
            <a:pPr marL="0" indent="0" algn="ctr">
              <a:buNone/>
            </a:pPr>
            <a:r>
              <a:rPr lang="en-US" sz="3600" b="1" dirty="0"/>
              <a:t>Accessible On-Screen Guides and Menus: </a:t>
            </a:r>
            <a:r>
              <a:rPr lang="en-US" sz="3200" b="1" dirty="0"/>
              <a:t>What You Need to Know About Your Upcoming Obligations to Blind and Visually Impaired Customers</a:t>
            </a:r>
            <a:endParaRPr lang="en-US" sz="3200" dirty="0"/>
          </a:p>
          <a:p>
            <a:pPr marL="0" indent="0" algn="ctr">
              <a:buNone/>
            </a:pPr>
            <a:r>
              <a:rPr lang="en-US" sz="3600" dirty="0"/>
              <a:t>Iowa Communications Alliance</a:t>
            </a:r>
            <a:br>
              <a:rPr lang="en-US" sz="3600" dirty="0"/>
            </a:br>
            <a:endParaRPr lang="en-US" sz="1000" dirty="0"/>
          </a:p>
          <a:p>
            <a:pPr marL="0" indent="0" algn="ctr">
              <a:buNone/>
            </a:pPr>
            <a:r>
              <a:rPr lang="en-US" sz="3600" dirty="0"/>
              <a:t>Scott Friedman</a:t>
            </a:r>
          </a:p>
          <a:p>
            <a:pPr marL="0" indent="0" algn="ctr">
              <a:buNone/>
            </a:pPr>
            <a:r>
              <a:rPr lang="en-US" sz="3600" dirty="0"/>
              <a:t>October 30, 2018</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a:t>
            </a:fld>
            <a:endParaRPr lang="en-US" dirty="0">
              <a:solidFill>
                <a:schemeClr val="tx1"/>
              </a:solidFill>
            </a:endParaRPr>
          </a:p>
        </p:txBody>
      </p:sp>
      <p:pic>
        <p:nvPicPr>
          <p:cNvPr id="6" name="Picture 5">
            <a:extLst>
              <a:ext uri="{FF2B5EF4-FFF2-40B4-BE49-F238E27FC236}">
                <a16:creationId xmlns:a16="http://schemas.microsoft.com/office/drawing/2014/main" id="{E7551518-C1C3-439C-82F7-A9D23DDED0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9966" y="4939910"/>
            <a:ext cx="3647189" cy="994468"/>
          </a:xfrm>
          <a:prstGeom prst="rect">
            <a:avLst/>
          </a:prstGeom>
        </p:spPr>
      </p:pic>
    </p:spTree>
    <p:extLst>
      <p:ext uri="{BB962C8B-B14F-4D97-AF65-F5344CB8AC3E}">
        <p14:creationId xmlns:p14="http://schemas.microsoft.com/office/powerpoint/2010/main" val="1043345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Functions, cont.</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lvl="0"/>
            <a:r>
              <a:rPr lang="en-US" sz="2400" dirty="0"/>
              <a:t>Functions that must be accessible, but not audibly accessible:</a:t>
            </a:r>
          </a:p>
          <a:p>
            <a:pPr lvl="1"/>
            <a:r>
              <a:rPr lang="en-US" sz="2000" dirty="0"/>
              <a:t>Power On/Off</a:t>
            </a:r>
          </a:p>
          <a:p>
            <a:pPr lvl="1"/>
            <a:r>
              <a:rPr lang="en-US" sz="2000" dirty="0"/>
              <a:t>Volume Adjust and Mute</a:t>
            </a:r>
          </a:p>
          <a:p>
            <a:pPr lvl="0"/>
            <a:r>
              <a:rPr lang="en-US" sz="2400" dirty="0"/>
              <a:t>Activation Mechanism:</a:t>
            </a:r>
          </a:p>
          <a:p>
            <a:pPr lvl="1"/>
            <a:r>
              <a:rPr lang="en-US" sz="2000" dirty="0"/>
              <a:t>Must be able to access accessibility features through a mechanism “reasonably comparable to a button, key, or icon.”</a:t>
            </a:r>
          </a:p>
          <a:p>
            <a:pPr lvl="1"/>
            <a:r>
              <a:rPr lang="en-US" sz="2000" dirty="0"/>
              <a:t>FCC will consider simplicity and ease of use of the mechanism.</a:t>
            </a:r>
          </a:p>
          <a:p>
            <a:pPr lvl="1"/>
            <a:r>
              <a:rPr lang="en-US" sz="2000" dirty="0"/>
              <a:t>Compliant mechanisms include:  dedicated button, key, or icon; voice commands; gesture; single step activation from the same location as the volume controls.</a:t>
            </a:r>
          </a:p>
          <a:p>
            <a:pPr lvl="1"/>
            <a:r>
              <a:rPr lang="en-US" sz="2000" dirty="0"/>
              <a:t>All devices with built-in captioning capability must provide a mechanism regardless of whether it has been “requested,” and mechanism cannot be provided through separate equipment or software.</a:t>
            </a:r>
          </a:p>
          <a:p>
            <a:pPr marL="0" indent="0">
              <a:buNone/>
            </a:pPr>
            <a:endParaRPr lang="en-US" sz="2400" dirty="0"/>
          </a:p>
          <a:p>
            <a:endParaRPr lang="en-US" sz="2400"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10</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2989C380-158A-4EF4-87CD-D0B039E8C213}"/>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564F9A49-D1B0-4139-8DEA-D5A50AAED44F}"/>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66950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Functions, cont.</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endParaRPr lang="en-US" sz="2400" dirty="0"/>
          </a:p>
          <a:p>
            <a:pPr marL="0" lvl="0" indent="0">
              <a:buNone/>
            </a:pPr>
            <a:r>
              <a:rPr lang="en-US" b="1" dirty="0"/>
              <a:t>MVPDs need not provide any accessible functions that are not already included in regularly available navigation devices.</a:t>
            </a:r>
            <a:endParaRPr lang="en-US" sz="2400" b="1"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11</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DAD824E0-1895-4978-9A41-2877AEAA2501}"/>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58AD1DEC-E00F-46B7-A072-4D8BE61FE33E}"/>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951864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470415"/>
          </a:xfrm>
        </p:spPr>
        <p:txBody>
          <a:bodyPr>
            <a:noAutofit/>
          </a:bodyPr>
          <a:lstStyle/>
          <a:p>
            <a:r>
              <a:rPr lang="en-US" sz="4000" b="1" dirty="0">
                <a:latin typeface="+mn-lt"/>
              </a:rPr>
              <a:t>When Must You Provide an Accessible Device?</a:t>
            </a: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r>
              <a:rPr lang="en-US" b="1" dirty="0"/>
              <a:t>“Upon request</a:t>
            </a:r>
            <a:r>
              <a:rPr lang="en-US" dirty="0"/>
              <a:t>”</a:t>
            </a:r>
          </a:p>
          <a:p>
            <a:pPr lvl="0"/>
            <a:r>
              <a:rPr lang="en-US" sz="2400" dirty="0"/>
              <a:t>Do not need to provide accessible device to all customers – only when requested by blind or visually impaired subscribers.</a:t>
            </a:r>
          </a:p>
          <a:p>
            <a:pPr lvl="0"/>
            <a:r>
              <a:rPr lang="en-US" sz="2400" dirty="0"/>
              <a:t>Process for requesting and receiving accessible device must be the same as process for requesting and receiving other navigation devices.</a:t>
            </a:r>
          </a:p>
          <a:p>
            <a:pPr lvl="1"/>
            <a:r>
              <a:rPr lang="en-US" sz="2000" dirty="0"/>
              <a:t>Must permit blind or visually impaired subscribers to request compliant devices through any means made available generally to other subscribers requesting navigation devices.</a:t>
            </a:r>
          </a:p>
          <a:p>
            <a:pPr lvl="1"/>
            <a:r>
              <a:rPr lang="en-US" sz="2000" dirty="0"/>
              <a:t>Time for processing and delivering request must be the same as other device request.</a:t>
            </a:r>
          </a:p>
          <a:p>
            <a:pPr marL="2055813" indent="-2055813">
              <a:buNone/>
            </a:pPr>
            <a:r>
              <a:rPr lang="en-US" sz="20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12</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55580926-9C69-4622-B0DA-A1CD26960CEC}"/>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F6D851D4-0443-4FC4-8957-1920FDA21969}"/>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59036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470415"/>
          </a:xfrm>
        </p:spPr>
        <p:txBody>
          <a:bodyPr>
            <a:noAutofit/>
          </a:bodyPr>
          <a:lstStyle/>
          <a:p>
            <a:r>
              <a:rPr lang="en-US" sz="4000" b="1" dirty="0">
                <a:latin typeface="+mn-lt"/>
              </a:rPr>
              <a:t>To Whom Must You Provide an Accessible Device?</a:t>
            </a: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r>
              <a:rPr lang="en-US" b="1" dirty="0"/>
              <a:t>“Individuals who are blind or visually impaired”</a:t>
            </a:r>
            <a:endParaRPr lang="en-US" dirty="0"/>
          </a:p>
          <a:p>
            <a:pPr lvl="0"/>
            <a:r>
              <a:rPr lang="en-US" sz="2400" dirty="0"/>
              <a:t>MVPDs are permitted, in some cases, to verify that the customer is blind or visually impaired.</a:t>
            </a:r>
          </a:p>
          <a:p>
            <a:pPr lvl="1"/>
            <a:r>
              <a:rPr lang="en-US" sz="2000" dirty="0"/>
              <a:t>May only require consumer verification if you choose to “rely on an accessibility solution that involves providing the consumer with sophisticated equipment and/or services at a price that is lower than that offered to the general public.” (see slide 15)</a:t>
            </a:r>
            <a:endParaRPr lang="en-US" sz="2000" b="1" dirty="0">
              <a:solidFill>
                <a:srgbClr val="FF0000"/>
              </a:solidFill>
            </a:endParaRPr>
          </a:p>
          <a:p>
            <a:pPr lvl="1"/>
            <a:r>
              <a:rPr lang="en-US" sz="2000" dirty="0"/>
              <a:t>Must allow a consumer to provide a wide array of documentation to verify eligibility for the accessibility solution provided.</a:t>
            </a:r>
          </a:p>
          <a:p>
            <a:pPr lvl="1"/>
            <a:r>
              <a:rPr lang="en-US" sz="2000" dirty="0"/>
              <a:t>Must comply with privacy laws – </a:t>
            </a:r>
          </a:p>
          <a:p>
            <a:pPr lvl="2"/>
            <a:r>
              <a:rPr lang="en-US" sz="1800" dirty="0"/>
              <a:t>47 U.S.C. § 338(i)(4)(A)</a:t>
            </a:r>
          </a:p>
          <a:p>
            <a:pPr lvl="2"/>
            <a:r>
              <a:rPr lang="en-US" sz="1800" dirty="0"/>
              <a:t>47 U.S.C. § 631(c)(1).</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13</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B97BABE7-7A99-4668-B8C1-09253F426EBB}"/>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BD25524E-7686-447B-B5F2-4EB6471B5696}"/>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84260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Methods of Compliance</a:t>
            </a:r>
          </a:p>
        </p:txBody>
      </p:sp>
      <p:sp>
        <p:nvSpPr>
          <p:cNvPr id="12" name="Content Placeholder 11"/>
          <p:cNvSpPr>
            <a:spLocks noGrp="1"/>
          </p:cNvSpPr>
          <p:nvPr>
            <p:ph idx="1"/>
          </p:nvPr>
        </p:nvSpPr>
        <p:spPr>
          <a:xfrm>
            <a:off x="523511" y="1033063"/>
            <a:ext cx="10539116" cy="5245316"/>
          </a:xfrm>
        </p:spPr>
        <p:txBody>
          <a:bodyPr>
            <a:noAutofit/>
          </a:bodyPr>
          <a:lstStyle/>
          <a:p>
            <a:pPr marL="0" indent="0">
              <a:buNone/>
            </a:pPr>
            <a:r>
              <a:rPr lang="en-US" b="1" dirty="0"/>
              <a:t>“Individuals who are blind or visually impaired”</a:t>
            </a:r>
            <a:endParaRPr lang="en-US" dirty="0"/>
          </a:p>
          <a:p>
            <a:r>
              <a:rPr lang="en-US" sz="2400" dirty="0"/>
              <a:t>MVPDs have “maximum flexibility” to select the method of compliance.  MVPDs can comply by either:</a:t>
            </a:r>
          </a:p>
          <a:p>
            <a:pPr lvl="1"/>
            <a:r>
              <a:rPr lang="en-US" sz="2000" dirty="0"/>
              <a:t>Providing a separate solution to blind or visually impaired customers upon request.  </a:t>
            </a:r>
          </a:p>
          <a:p>
            <a:pPr lvl="2"/>
            <a:r>
              <a:rPr lang="en-US" sz="1900" dirty="0"/>
              <a:t>Must be provided at no additional charge and within a reasonable time.</a:t>
            </a:r>
          </a:p>
          <a:p>
            <a:pPr lvl="2"/>
            <a:r>
              <a:rPr lang="en-US" sz="1900" dirty="0"/>
              <a:t>Can be made available via hardware or software (</a:t>
            </a:r>
            <a:r>
              <a:rPr lang="en-US" sz="1900" i="1" dirty="0"/>
              <a:t>e.g.,</a:t>
            </a:r>
            <a:r>
              <a:rPr lang="en-US" sz="1900" dirty="0"/>
              <a:t> an app).  But if software, must also provide the hardware (</a:t>
            </a:r>
            <a:r>
              <a:rPr lang="en-US" sz="1900" i="1" dirty="0"/>
              <a:t>i.e.</a:t>
            </a:r>
            <a:r>
              <a:rPr lang="en-US" sz="1900" dirty="0"/>
              <a:t>, tablet, laptop, Roku, etc.) necessary to operate the software.</a:t>
            </a:r>
          </a:p>
          <a:p>
            <a:pPr lvl="1"/>
            <a:r>
              <a:rPr lang="en-US" sz="2000" dirty="0"/>
              <a:t>Including built-in functionality in the navigation devices offered to all customers (</a:t>
            </a:r>
            <a:r>
              <a:rPr lang="en-US" sz="2000" i="1" dirty="0"/>
              <a:t>e.g.</a:t>
            </a:r>
            <a:r>
              <a:rPr lang="en-US" sz="2000" dirty="0"/>
              <a:t> TiVo wholesale platform with accessibility functions enabled).</a:t>
            </a:r>
          </a:p>
          <a:p>
            <a:pPr lvl="2"/>
            <a:r>
              <a:rPr lang="en-US" sz="1900" dirty="0"/>
              <a:t>If you offer different devices at different prices and only one has built-in accessibility, you must provide that device at the lowest available price point.</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14</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E62CC09F-9BFE-4F54-8E78-0EDE8E63DB68}"/>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1E326022-6F91-457D-AE28-FFC5080D2A33}"/>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646284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Other Requirements</a:t>
            </a: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r>
              <a:rPr lang="en-US" b="1" dirty="0"/>
              <a:t>Notification</a:t>
            </a:r>
          </a:p>
          <a:p>
            <a:r>
              <a:rPr lang="en-US" sz="2400" dirty="0"/>
              <a:t>Must clearly and conspicuously inform consumers about the availability of accessible navigation devices when responding to a consumer inquiry about equipment, service, accessibility, or other issues.</a:t>
            </a:r>
          </a:p>
          <a:p>
            <a:r>
              <a:rPr lang="en-US" sz="2400" dirty="0"/>
              <a:t>Must prominently display notice of availability on official website.  Notice must include the means through which a customer can make a request for an accessible device.</a:t>
            </a:r>
          </a:p>
          <a:p>
            <a:r>
              <a:rPr lang="en-US" sz="2400" dirty="0"/>
              <a:t>Must include contact information for a specific person, office or entity to whom such requests are to be made.  The point of contact must be able to answer both general and specific questions about the availability of accessible equipment and must be able to direct consumers to a place where they can locate information about how to activate and use accessibility features.</a:t>
            </a:r>
          </a:p>
          <a:p>
            <a:r>
              <a:rPr lang="en-US" sz="2400" dirty="0"/>
              <a:t>All notices must be provided in an accessible format.</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15</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58E81A83-8B68-47C0-A6E9-2028E4C98FCC}"/>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2BDCE983-0CBF-4725-9329-5EA617C5C08F}"/>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733540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Other Requirements, cont.</a:t>
            </a: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r>
              <a:rPr lang="en-US" b="1" dirty="0"/>
              <a:t>Information and Documentation</a:t>
            </a:r>
          </a:p>
          <a:p>
            <a:r>
              <a:rPr lang="en-US" sz="2200" dirty="0"/>
              <a:t>Must ensure access to information and documentation provided to customers, if achievable.  Must include: (i) user guides; (ii) bills; (iii) installation guides for end-user installable devices; and (iv) product support communications, regarding both the product in general and the accessibility features of the product.</a:t>
            </a:r>
          </a:p>
          <a:p>
            <a:r>
              <a:rPr lang="en-US" sz="2200" dirty="0"/>
              <a:t>Must provide a description of the accessibility and compatibility features.  Must provide such information, upon request, in alternate formats or alternate modes at no extra charge.  </a:t>
            </a:r>
            <a:r>
              <a:rPr lang="en-US" sz="2200" b="1" dirty="0"/>
              <a:t>A request for an accessible device constitutes a request of such information in an accessible format.</a:t>
            </a:r>
          </a:p>
          <a:p>
            <a:r>
              <a:rPr lang="en-US" sz="2200" dirty="0"/>
              <a:t>Must provide end-user product documentation in alternate formats or alternate modes upon request at no extra charge.  </a:t>
            </a:r>
            <a:r>
              <a:rPr lang="en-US" sz="2200" b="1" dirty="0"/>
              <a:t>A request for an accessible device constitutes a request for a documentation in an accessible format.</a:t>
            </a:r>
          </a:p>
          <a:p>
            <a:r>
              <a:rPr lang="en-US" sz="2200" dirty="0"/>
              <a:t>Must provide customer and technical support in call centers at no extra charge.</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16</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6FA68727-4E37-4D51-AAC3-0D2BA6AF2D84}"/>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8F0F76E2-CBC9-4DF7-8413-53FCCDFF138C}"/>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239179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Other Requirements, cont.</a:t>
            </a: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r>
              <a:rPr lang="en-US" b="1" dirty="0"/>
              <a:t>Training</a:t>
            </a:r>
          </a:p>
          <a:p>
            <a:r>
              <a:rPr lang="en-US" sz="2400" dirty="0"/>
              <a:t>Must develop employee training programs that cover:</a:t>
            </a:r>
          </a:p>
          <a:p>
            <a:pPr lvl="1"/>
            <a:r>
              <a:rPr lang="en-US" sz="2200" dirty="0"/>
              <a:t>Accessibility requirements;</a:t>
            </a:r>
          </a:p>
          <a:p>
            <a:pPr lvl="1"/>
            <a:r>
              <a:rPr lang="en-US" sz="2200" dirty="0"/>
              <a:t>Means of communicating with individuals with disabilities;</a:t>
            </a:r>
          </a:p>
          <a:p>
            <a:pPr lvl="1"/>
            <a:r>
              <a:rPr lang="en-US" sz="2200" dirty="0"/>
              <a:t>Commonly used adaptive technology used with the manufacturer’s products;</a:t>
            </a:r>
          </a:p>
          <a:p>
            <a:pPr lvl="1"/>
            <a:r>
              <a:rPr lang="en-US" sz="2200" dirty="0"/>
              <a:t>Designing for accessibility; and</a:t>
            </a:r>
          </a:p>
          <a:p>
            <a:pPr lvl="1"/>
            <a:r>
              <a:rPr lang="en-US" sz="2200" dirty="0"/>
              <a:t>Solutions for accessibility and compatibility</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17</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4FBB9BDB-B7C8-4C39-B7FF-C16ACA9D4672}"/>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39D15332-EF26-48B1-98BD-F504F7A3FB41}"/>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71979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Compliance Deadlines</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Compliance Deadline for Large MVPDs – December 20, 2016</a:t>
            </a:r>
          </a:p>
          <a:p>
            <a:pPr lvl="1"/>
            <a:r>
              <a:rPr lang="en-US" sz="2800" dirty="0"/>
              <a:t>MVPD operators with more than 400,000 subscribers as of year-end 2012</a:t>
            </a:r>
          </a:p>
          <a:p>
            <a:pPr lvl="0"/>
            <a:r>
              <a:rPr lang="en-US" dirty="0"/>
              <a:t>Compliance Deadline for Smaller MVPDs – </a:t>
            </a:r>
            <a:r>
              <a:rPr lang="en-US" b="1" dirty="0"/>
              <a:t>Dec. 20, 2018</a:t>
            </a:r>
            <a:endParaRPr lang="en-US" dirty="0"/>
          </a:p>
          <a:p>
            <a:pPr lvl="1"/>
            <a:r>
              <a:rPr lang="en-US" sz="2800" dirty="0"/>
              <a:t>(1) MVPD operators with 400,000 or fewer subscribers as of year-end 2012; and</a:t>
            </a:r>
          </a:p>
          <a:p>
            <a:pPr lvl="1"/>
            <a:r>
              <a:rPr lang="en-US" sz="2800" dirty="0"/>
              <a:t>(2) MVPD systems with 20,000 or fewer subscribers that are not affiliated with an operator serving more than 10 percent of all MVPD subscribers as of year-end 2012.</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18</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4B6B3E56-4FB1-425E-A443-F81088CF6CDF}"/>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363AEB99-CF96-4CED-A4EB-08ABC384DEAE}"/>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626516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Achievability</a:t>
            </a: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r>
              <a:rPr lang="en-US" sz="2400" b="1" dirty="0"/>
              <a:t>“Manufacturers and MVPDs must comply with [the requirement to offer accessible guides] only if doing so is achievable[.]”</a:t>
            </a:r>
          </a:p>
          <a:p>
            <a:pPr marL="0" indent="0">
              <a:buNone/>
            </a:pPr>
            <a:r>
              <a:rPr lang="en-US" sz="2400" dirty="0"/>
              <a:t>Achievable means “with reasonable effort or expense,” determined on a case-by-case basis:</a:t>
            </a:r>
            <a:endParaRPr lang="en-US" dirty="0"/>
          </a:p>
          <a:p>
            <a:pPr lvl="0"/>
            <a:r>
              <a:rPr lang="en-US" sz="2000" dirty="0"/>
              <a:t>Nature and cost of the steps needed to meet the requirements of this section with respect to the specific equipment or service in question.</a:t>
            </a:r>
          </a:p>
          <a:p>
            <a:pPr lvl="0"/>
            <a:r>
              <a:rPr lang="en-US" sz="2000" dirty="0"/>
              <a:t>Technical and economic impact on the operation of the manufacturer or provider and on the operation of the specific equipment or service in question, including on the development and deployment of new communications technologies. </a:t>
            </a:r>
          </a:p>
          <a:p>
            <a:pPr lvl="0"/>
            <a:r>
              <a:rPr lang="en-US" sz="2000" dirty="0"/>
              <a:t>Type of operations of the manufacturer or provider.</a:t>
            </a:r>
          </a:p>
          <a:p>
            <a:r>
              <a:rPr lang="en-US" sz="2000" dirty="0"/>
              <a:t>Extent to which the service provider or manufacturer in question offers accessible services or equipment containing varying degrees of functionality and features, and offered at differing price points</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19</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B04FDCEA-6991-49A5-A754-5EAF69C6A36E}"/>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B90DABB1-FFDB-4D1B-B8BB-5621BDDEF2CC}"/>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74375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Overview</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lvl="0"/>
            <a:r>
              <a:rPr lang="en-US" sz="3600" dirty="0"/>
              <a:t>Accessibility Requirements for On-Screen Guides and Menus</a:t>
            </a:r>
          </a:p>
          <a:p>
            <a:pPr lvl="0"/>
            <a:r>
              <a:rPr lang="en-US" sz="3600" dirty="0"/>
              <a:t>Available Compliance Solutions</a:t>
            </a:r>
          </a:p>
          <a:p>
            <a:pPr lvl="0"/>
            <a:r>
              <a:rPr lang="en-US" sz="3600" dirty="0"/>
              <a:t>ACA’s Petition for Waiver</a:t>
            </a:r>
          </a:p>
          <a:p>
            <a:pPr marL="2055813" indent="-2055813">
              <a:buNone/>
            </a:pPr>
            <a:r>
              <a:rPr lang="en-US" sz="3600" b="1" dirty="0"/>
              <a:t>	</a:t>
            </a:r>
            <a:r>
              <a:rPr lang="en-US" sz="3600" dirty="0"/>
              <a:t> </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9B40A5AD-EDC6-4688-BAAD-2EC4E5058923}"/>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923E837F-DD7F-4F2B-AFBF-0EF14A63C53E}"/>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686564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Achievability, cont.</a:t>
            </a:r>
          </a:p>
        </p:txBody>
      </p:sp>
      <p:sp>
        <p:nvSpPr>
          <p:cNvPr id="12" name="Content Placeholder 11"/>
          <p:cNvSpPr>
            <a:spLocks noGrp="1"/>
          </p:cNvSpPr>
          <p:nvPr>
            <p:ph idx="1"/>
          </p:nvPr>
        </p:nvSpPr>
        <p:spPr>
          <a:xfrm>
            <a:off x="523511" y="1033063"/>
            <a:ext cx="10539116" cy="5245316"/>
          </a:xfrm>
        </p:spPr>
        <p:txBody>
          <a:bodyPr>
            <a:noAutofit/>
          </a:bodyPr>
          <a:lstStyle/>
          <a:p>
            <a:r>
              <a:rPr lang="en-US" sz="3600" dirty="0"/>
              <a:t>Achievability as a defense to non-compliance; </a:t>
            </a:r>
          </a:p>
          <a:p>
            <a:r>
              <a:rPr lang="en-US" sz="3600" i="1" dirty="0"/>
              <a:t>Ex ante</a:t>
            </a:r>
            <a:r>
              <a:rPr lang="en-US" sz="3600" dirty="0"/>
              <a:t> informal request, pursuant to 47 C.F.R. § 1.41  </a:t>
            </a:r>
          </a:p>
          <a:p>
            <a:pPr lvl="1"/>
            <a:r>
              <a:rPr lang="en-US" sz="3200" dirty="0"/>
              <a:t>Informal request must set forth clearly and concisely the facts relied upon, the relief sought, the statutory and/or regulatory provisions (if any) pursuant to which the request is filed and under which relief is sought, and the interest of the person submitting the request.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20</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3FE2B380-C234-426F-9B3E-FF58DFFC5ECA}"/>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B4BE370C-CA60-402C-8B12-086FE29CF78B}"/>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512697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Bottom Line</a:t>
            </a: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endParaRPr lang="en-US" sz="3200" b="1" dirty="0"/>
          </a:p>
          <a:p>
            <a:pPr lvl="0"/>
            <a:r>
              <a:rPr lang="en-US" dirty="0"/>
              <a:t>Consumers who are blind or visually impaired must be able to enjoy more or less the same experience as other customers.  </a:t>
            </a:r>
          </a:p>
          <a:p>
            <a:pPr lvl="0"/>
            <a:endParaRPr lang="en-US" dirty="0"/>
          </a:p>
          <a:p>
            <a:pPr lvl="0"/>
            <a:r>
              <a:rPr lang="en-US" dirty="0"/>
              <a:t>The experience need not be identical, but must enable blind and visually impaired customers to access all service components with no extra burden.</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21</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3E732B77-2FF8-49C9-A238-E21F9D0E4FFC}"/>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A5A6CE14-35D2-4165-B343-5E956B5B871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084704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References</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Statute - Twenty-First Century Communications and Video Accessibility Act, Pub. L. 111–260, Oct. 8, 2010, 124 Stat. 2775, §§ 204, 205 (“CVAA”); 47 U.S.C. § 303(aa) &amp; (bb)(1)-(2) (“CVAA”)</a:t>
            </a:r>
          </a:p>
          <a:p>
            <a:pPr lvl="0"/>
            <a:r>
              <a:rPr lang="en-US" dirty="0"/>
              <a:t>Rule – 47 C.F.R. § 79.108(a)</a:t>
            </a:r>
          </a:p>
          <a:p>
            <a:pPr lvl="0"/>
            <a:r>
              <a:rPr lang="en-US" dirty="0"/>
              <a:t>Order - </a:t>
            </a:r>
            <a:r>
              <a:rPr lang="en-US" i="1" dirty="0"/>
              <a:t>Accessibility of User Interfaces, and Video Programming Guides and Menus; Accessible Emergency Information, and Apparatus Requirements for Emergency Information and Video Description: Implementation of the Twenty-First Century Communications and Video Accessibility Act of 2010</a:t>
            </a:r>
            <a:r>
              <a:rPr lang="en-US" dirty="0"/>
              <a:t>, Report and Order and Further Notice of Proposed Rulemaking, 28 FCC Rcd 17330 (2013) </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22</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8AFD973F-173E-49DF-8A43-E9DA69827A51}"/>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DCA522A6-4563-4E2E-82AA-525BC8635945}"/>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264146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endParaRPr lang="en-US" sz="4000" b="1" dirty="0">
              <a:latin typeface="+mn-lt"/>
            </a:endParaRPr>
          </a:p>
        </p:txBody>
      </p:sp>
      <p:sp>
        <p:nvSpPr>
          <p:cNvPr id="12" name="Content Placeholder 11"/>
          <p:cNvSpPr>
            <a:spLocks noGrp="1"/>
          </p:cNvSpPr>
          <p:nvPr>
            <p:ph idx="1"/>
          </p:nvPr>
        </p:nvSpPr>
        <p:spPr>
          <a:xfrm>
            <a:off x="523511" y="1033063"/>
            <a:ext cx="10539116" cy="5245316"/>
          </a:xfrm>
        </p:spPr>
        <p:txBody>
          <a:bodyPr>
            <a:noAutofit/>
          </a:bodyPr>
          <a:lstStyle/>
          <a:p>
            <a:pPr marL="0" lvl="0" indent="0">
              <a:buNone/>
            </a:pPr>
            <a:endParaRPr lang="en-US" sz="4800" b="1" u="sng" dirty="0"/>
          </a:p>
          <a:p>
            <a:pPr marL="0" lvl="0" indent="0" algn="ctr">
              <a:buNone/>
            </a:pPr>
            <a:r>
              <a:rPr lang="en-US" sz="4800" b="1" u="sng" dirty="0"/>
              <a:t>Currently Available Accessible Solutions </a:t>
            </a:r>
            <a:endParaRPr lang="en-US" sz="4800"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23</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A47D8477-0A72-4EA0-A6C8-1AA210D3A16C}"/>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E47F3709-14B0-48C1-AB3F-000E8EBC78C5}"/>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10099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Background</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FCC granted extended deadline to small MVPDs, anticipating that large MVPDs would develop solutions/technologies that would trickle down the market.</a:t>
            </a:r>
          </a:p>
          <a:p>
            <a:pPr lvl="0"/>
            <a:endParaRPr lang="en-US" dirty="0"/>
          </a:p>
          <a:p>
            <a:pPr lvl="0"/>
            <a:r>
              <a:rPr lang="en-US" dirty="0"/>
              <a:t>ACA found, however, that large MVPDs had developed proprietary solutions that could not be used by other providers.</a:t>
            </a:r>
          </a:p>
          <a:p>
            <a:pPr lvl="0"/>
            <a:endParaRPr lang="en-US" dirty="0"/>
          </a:p>
          <a:p>
            <a:pPr lvl="0"/>
            <a:r>
              <a:rPr lang="en-US" dirty="0"/>
              <a:t>Notwithstanding these facts, there are some solutions on the market that smaller operators can utilize to fully comply by the deadline.</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24</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D4A7FB75-CF87-4790-9995-049D24104010}"/>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2059D3C5-F8F6-45D0-B63A-A40B3BCF2D2E}"/>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247476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Solutions for IPTV Providers</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IPTV vendors, like Minerva and Innovative, have developed or are developing accessible solutions, particularly apps that run on third-party devices.</a:t>
            </a:r>
          </a:p>
          <a:p>
            <a:pPr lvl="0"/>
            <a:r>
              <a:rPr lang="en-US" dirty="0"/>
              <a:t>If you are an IPTV provider, contact your vendor as soon as possible to discuss solutions, including pricing and terms.</a:t>
            </a:r>
          </a:p>
          <a:p>
            <a:pPr lvl="0"/>
            <a:r>
              <a:rPr lang="en-US" dirty="0"/>
              <a:t>If the solution is an app, you must provide the hardware necessary to use it.</a:t>
            </a:r>
          </a:p>
          <a:p>
            <a:pPr marL="0" lvl="0" indent="0">
              <a:buNone/>
            </a:pPr>
            <a:endParaRPr lang="en-US"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25</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B8960407-0976-416E-B081-78982D83B8D9}"/>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1BAC3BAE-600F-417A-906E-0B2B77EE1552}"/>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962316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Integrated Solutions for QAM-based Cable Systems</a:t>
            </a:r>
          </a:p>
        </p:txBody>
      </p:sp>
      <p:sp>
        <p:nvSpPr>
          <p:cNvPr id="12" name="Content Placeholder 11"/>
          <p:cNvSpPr>
            <a:spLocks noGrp="1"/>
          </p:cNvSpPr>
          <p:nvPr>
            <p:ph idx="1"/>
          </p:nvPr>
        </p:nvSpPr>
        <p:spPr>
          <a:xfrm>
            <a:off x="523511" y="1033063"/>
            <a:ext cx="10539116" cy="5245316"/>
          </a:xfrm>
        </p:spPr>
        <p:txBody>
          <a:bodyPr>
            <a:noAutofit/>
          </a:bodyPr>
          <a:lstStyle/>
          <a:p>
            <a:pPr marL="0" indent="0">
              <a:buNone/>
            </a:pPr>
            <a:r>
              <a:rPr lang="en-US" dirty="0"/>
              <a:t>There is one integrated solutions on the market that some QAM-based MVPDs will be able utilize to comply by the December deadline.</a:t>
            </a:r>
          </a:p>
          <a:p>
            <a:pPr lvl="0"/>
            <a:r>
              <a:rPr lang="en-US" dirty="0"/>
              <a:t>TiVo wholesale solution:</a:t>
            </a:r>
          </a:p>
          <a:p>
            <a:pPr lvl="1"/>
            <a:r>
              <a:rPr lang="en-US" dirty="0"/>
              <a:t>The only fully compliant user interface available for QAM systems to provide video services, DVR capabilities, and two-way features like VOD.</a:t>
            </a:r>
          </a:p>
          <a:p>
            <a:pPr lvl="1"/>
            <a:r>
              <a:rPr lang="en-US" dirty="0"/>
              <a:t>If you use the TiVo wholesale platform and the accessible functionality is not enabled, contact NCTC or your TiVo sales rep for pricing and terms.</a:t>
            </a:r>
          </a:p>
          <a:p>
            <a:pPr lvl="1"/>
            <a:r>
              <a:rPr lang="en-US" dirty="0"/>
              <a:t>If you offer TiVo devices at a higher price point than other devices, you must make it available to blind or visually impaired customers at the lowest price point offered for any navigation device.</a:t>
            </a:r>
          </a:p>
          <a:p>
            <a:pPr marL="0" lvl="0" indent="0">
              <a:buNone/>
            </a:pPr>
            <a:endParaRPr lang="en-US"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26</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829CD029-9A90-4193-9EA1-E0167AAD8D1D}"/>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7FA62FF8-2B53-47BD-87CC-9E24FBE84226}"/>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4292969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“Plug-in” Solutions for QAM-based Cable Systems</a:t>
            </a:r>
          </a:p>
        </p:txBody>
      </p:sp>
      <p:sp>
        <p:nvSpPr>
          <p:cNvPr id="12" name="Content Placeholder 11"/>
          <p:cNvSpPr>
            <a:spLocks noGrp="1"/>
          </p:cNvSpPr>
          <p:nvPr>
            <p:ph idx="1"/>
          </p:nvPr>
        </p:nvSpPr>
        <p:spPr>
          <a:xfrm>
            <a:off x="523511" y="1033063"/>
            <a:ext cx="10539116" cy="5245316"/>
          </a:xfrm>
        </p:spPr>
        <p:txBody>
          <a:bodyPr>
            <a:noAutofit/>
          </a:bodyPr>
          <a:lstStyle/>
          <a:p>
            <a:r>
              <a:rPr lang="en-US" dirty="0"/>
              <a:t>There are some plug-in solutions on the market that some QAM-based MVPDs will be able to utilize to comply by the December deadline.</a:t>
            </a:r>
          </a:p>
          <a:p>
            <a:pPr lvl="0"/>
            <a:r>
              <a:rPr lang="en-US" dirty="0"/>
              <a:t>TiVo Bolt Vox:</a:t>
            </a:r>
          </a:p>
          <a:p>
            <a:pPr lvl="1"/>
            <a:r>
              <a:rPr lang="en-US" dirty="0"/>
              <a:t>About</a:t>
            </a:r>
          </a:p>
          <a:p>
            <a:pPr lvl="2"/>
            <a:r>
              <a:rPr lang="en-US" dirty="0"/>
              <a:t>Navigation device sold at retail that works with QAM cable systems</a:t>
            </a:r>
          </a:p>
          <a:p>
            <a:pPr lvl="3"/>
            <a:r>
              <a:rPr lang="en-US" dirty="0"/>
              <a:t>Relies on CableCARD technology</a:t>
            </a:r>
          </a:p>
          <a:p>
            <a:pPr lvl="3"/>
            <a:r>
              <a:rPr lang="en-US" dirty="0"/>
              <a:t>Not compatible with QAM-based two-way services, like VOD</a:t>
            </a:r>
          </a:p>
          <a:p>
            <a:pPr lvl="2"/>
            <a:r>
              <a:rPr lang="en-US" dirty="0"/>
              <a:t>Device includes DVR</a:t>
            </a:r>
          </a:p>
          <a:p>
            <a:pPr lvl="2"/>
            <a:r>
              <a:rPr lang="en-US" dirty="0"/>
              <a:t>Device includes electronic program guide that meets accessibility requirements</a:t>
            </a:r>
          </a:p>
          <a:p>
            <a:pPr lvl="3"/>
            <a:r>
              <a:rPr lang="en-US" dirty="0"/>
              <a:t>Customer needs broadband Internet access service to access guide data</a:t>
            </a:r>
          </a:p>
          <a:p>
            <a:pPr lvl="2"/>
            <a:r>
              <a:rPr lang="en-US" dirty="0"/>
              <a:t>Device lacks analog cable tuner</a:t>
            </a:r>
          </a:p>
          <a:p>
            <a:pPr lvl="3"/>
            <a:r>
              <a:rPr lang="en-US" dirty="0"/>
              <a:t>Will not pass through any cable channels offered only in an analog format</a:t>
            </a:r>
          </a:p>
          <a:p>
            <a:pPr marL="0" lvl="0" indent="0">
              <a:buNone/>
            </a:pPr>
            <a:endParaRPr lang="en-US"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27</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D436B29F-4810-4195-A081-F2C97AC8C89E}"/>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D240E61C-5882-419A-90F9-8507B36F00D4}"/>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848906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“Plug-in” Solutions, cont.</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TiVo Bolt Vox (cont.)</a:t>
            </a:r>
          </a:p>
          <a:p>
            <a:pPr lvl="1"/>
            <a:r>
              <a:rPr lang="en-US" dirty="0"/>
              <a:t>Cost</a:t>
            </a:r>
          </a:p>
          <a:p>
            <a:pPr lvl="2"/>
            <a:r>
              <a:rPr lang="en-US" sz="2400" dirty="0"/>
              <a:t>May be purchased at retail for approximately $200 for smallest DVR capacity</a:t>
            </a:r>
          </a:p>
          <a:p>
            <a:pPr lvl="3"/>
            <a:r>
              <a:rPr lang="en-US" sz="2400" dirty="0"/>
              <a:t>Must provide whatever DVR capacity is offered in generally available navigation devices</a:t>
            </a:r>
          </a:p>
          <a:p>
            <a:pPr lvl="2"/>
            <a:r>
              <a:rPr lang="en-US" sz="2400" dirty="0"/>
              <a:t>Must also purchase required service plan for customer.  Monthly rate is $14.99.</a:t>
            </a:r>
          </a:p>
          <a:p>
            <a:pPr lvl="2"/>
            <a:r>
              <a:rPr lang="en-US" sz="2400" dirty="0"/>
              <a:t>Must be provided in “reasonable time”</a:t>
            </a:r>
          </a:p>
          <a:p>
            <a:pPr lvl="1"/>
            <a:r>
              <a:rPr lang="en-US" dirty="0"/>
              <a:t>Fully Complaint Solution for QAM-based cable systems that meet this criteria:</a:t>
            </a:r>
          </a:p>
          <a:p>
            <a:pPr lvl="2"/>
            <a:r>
              <a:rPr lang="en-US" sz="2400" dirty="0"/>
              <a:t>Do not offer any QAM-based two-way services, such as VOD</a:t>
            </a:r>
          </a:p>
          <a:p>
            <a:pPr lvl="2"/>
            <a:r>
              <a:rPr lang="en-US" sz="2400" dirty="0"/>
              <a:t>Offer broadband Internet access service; and</a:t>
            </a:r>
          </a:p>
          <a:p>
            <a:pPr lvl="2"/>
            <a:r>
              <a:rPr lang="en-US" sz="2400" dirty="0"/>
              <a:t>Offer all programming channels in a digital format </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28</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4650DF5A-024A-4136-BB43-AA359C4F790E}"/>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D5C91C74-81C9-4DB8-A12C-1728C7CC2156}"/>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205413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“Plug-in” Solutions, cont.</a:t>
            </a:r>
          </a:p>
        </p:txBody>
      </p:sp>
      <p:sp>
        <p:nvSpPr>
          <p:cNvPr id="12" name="Content Placeholder 11"/>
          <p:cNvSpPr>
            <a:spLocks noGrp="1"/>
          </p:cNvSpPr>
          <p:nvPr>
            <p:ph idx="1"/>
          </p:nvPr>
        </p:nvSpPr>
        <p:spPr>
          <a:xfrm>
            <a:off x="523511" y="1033063"/>
            <a:ext cx="10539116" cy="5245316"/>
          </a:xfrm>
        </p:spPr>
        <p:txBody>
          <a:bodyPr>
            <a:noAutofit/>
          </a:bodyPr>
          <a:lstStyle/>
          <a:p>
            <a:pPr lvl="0"/>
            <a:r>
              <a:rPr lang="en-US" dirty="0"/>
              <a:t>Evolution eBox IP Hybrid Set-Top Box with TiVo Experience</a:t>
            </a:r>
          </a:p>
          <a:p>
            <a:pPr lvl="1"/>
            <a:r>
              <a:rPr lang="en-US" sz="2800" dirty="0"/>
              <a:t>About</a:t>
            </a:r>
          </a:p>
          <a:p>
            <a:pPr lvl="2"/>
            <a:r>
              <a:rPr lang="en-US" sz="2400" dirty="0"/>
              <a:t>Low-cost device available on wholesale market</a:t>
            </a:r>
          </a:p>
          <a:p>
            <a:pPr lvl="2"/>
            <a:r>
              <a:rPr lang="en-US" sz="2400" dirty="0"/>
              <a:t>Same main features and drawbacks as TiVo Bolt, except no DVR capability</a:t>
            </a:r>
          </a:p>
          <a:p>
            <a:pPr lvl="1"/>
            <a:r>
              <a:rPr lang="en-US" sz="2800" dirty="0"/>
              <a:t>Fully Complaint Solution for QAM-based cable systems that </a:t>
            </a:r>
          </a:p>
          <a:p>
            <a:pPr lvl="2"/>
            <a:r>
              <a:rPr lang="en-US" sz="2400" dirty="0"/>
              <a:t>Can offer TiVo Bolt Vox as fully compliant solution; and</a:t>
            </a:r>
          </a:p>
          <a:p>
            <a:pPr lvl="2"/>
            <a:r>
              <a:rPr lang="en-US" sz="2400" dirty="0"/>
              <a:t>Do not offer any DVR capability.</a:t>
            </a:r>
          </a:p>
          <a:p>
            <a:pPr lvl="1"/>
            <a:r>
              <a:rPr lang="en-US" sz="2800" dirty="0"/>
              <a:t>Additional Options</a:t>
            </a:r>
          </a:p>
          <a:p>
            <a:pPr lvl="2"/>
            <a:r>
              <a:rPr lang="en-US" sz="2400" dirty="0"/>
              <a:t>For systems that offer DVR capability, Evolution eBox can be offered as an alternative to TiVo Bolt for customers that do not want DVR capability at all, or in combination with TiVo Bolt for customers who do not want such capability on a second or third television.</a:t>
            </a:r>
          </a:p>
          <a:p>
            <a:pPr lvl="0"/>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29</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B70FD337-A807-4CF5-9994-D82BE9BC5D57}"/>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651C5D85-CB05-41AC-BD38-2A288CE8F4B3}"/>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96536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523511" y="1033063"/>
            <a:ext cx="10539116" cy="5245316"/>
          </a:xfrm>
        </p:spPr>
        <p:txBody>
          <a:bodyPr>
            <a:noAutofit/>
          </a:bodyPr>
          <a:lstStyle/>
          <a:p>
            <a:pPr marL="0" lvl="0" indent="0">
              <a:buNone/>
            </a:pPr>
            <a:endParaRPr lang="en-US" sz="4800" b="1" u="sng" dirty="0"/>
          </a:p>
          <a:p>
            <a:pPr marL="0" lvl="0" indent="0" algn="ctr">
              <a:buNone/>
            </a:pPr>
            <a:r>
              <a:rPr lang="en-US" sz="4800" b="1" u="sng" dirty="0"/>
              <a:t>Regulatory Requirements </a:t>
            </a:r>
            <a:endParaRPr lang="en-US" sz="4800"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A182C8F3-B697-4B9C-872B-BAB8F677ECD3}"/>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4C133523-9E35-4702-981A-CBA440B5CAD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177993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QAM-based Systems With No Fully Compliant Solutions</a:t>
            </a:r>
          </a:p>
        </p:txBody>
      </p:sp>
      <p:sp>
        <p:nvSpPr>
          <p:cNvPr id="12" name="Content Placeholder 11"/>
          <p:cNvSpPr>
            <a:spLocks noGrp="1"/>
          </p:cNvSpPr>
          <p:nvPr>
            <p:ph idx="1"/>
          </p:nvPr>
        </p:nvSpPr>
        <p:spPr>
          <a:xfrm>
            <a:off x="523511" y="1033063"/>
            <a:ext cx="10539116" cy="5245316"/>
          </a:xfrm>
        </p:spPr>
        <p:txBody>
          <a:bodyPr>
            <a:noAutofit/>
          </a:bodyPr>
          <a:lstStyle/>
          <a:p>
            <a:pPr marL="0" indent="0">
              <a:buNone/>
            </a:pPr>
            <a:r>
              <a:rPr lang="en-US" dirty="0"/>
              <a:t>For systems that have not deployed the TiVo wholesale solution, there are no fully complaint “plug-in” solutions on the market for the QAM-based cable systems that:</a:t>
            </a:r>
          </a:p>
          <a:p>
            <a:pPr lvl="0"/>
            <a:r>
              <a:rPr lang="en-US" dirty="0"/>
              <a:t>Offer QAM-based two-way services, such as VOD;</a:t>
            </a:r>
          </a:p>
          <a:p>
            <a:pPr lvl="0"/>
            <a:r>
              <a:rPr lang="en-US" dirty="0"/>
              <a:t>Do not offer broadband Internet access service; or</a:t>
            </a:r>
          </a:p>
          <a:p>
            <a:pPr lvl="0"/>
            <a:r>
              <a:rPr lang="en-US" dirty="0"/>
              <a:t>Offer some programming channels in only an analog format.</a:t>
            </a:r>
          </a:p>
          <a:p>
            <a:pPr marL="0" indent="0">
              <a:buNone/>
            </a:pPr>
            <a:endParaRPr lang="en-US" dirty="0"/>
          </a:p>
          <a:p>
            <a:pPr marL="0" indent="0">
              <a:buNone/>
            </a:pPr>
            <a:r>
              <a:rPr lang="en-US" dirty="0"/>
              <a:t>There could be unique circumstances in which other types of systems lack a fully complaint solution.</a:t>
            </a:r>
          </a:p>
          <a:p>
            <a:pPr lvl="0"/>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30</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C04C8B58-8BCC-4694-98F2-F34959E822C6}"/>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E0BC7D3B-34E3-4D4E-99EC-13079AAAF9CD}"/>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980549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523511" y="1033063"/>
            <a:ext cx="10539116" cy="5245316"/>
          </a:xfrm>
        </p:spPr>
        <p:txBody>
          <a:bodyPr>
            <a:noAutofit/>
          </a:bodyPr>
          <a:lstStyle/>
          <a:p>
            <a:pPr marL="0" lvl="0" indent="0">
              <a:buNone/>
            </a:pPr>
            <a:endParaRPr lang="en-US" sz="4800" b="1" u="sng" dirty="0"/>
          </a:p>
          <a:p>
            <a:pPr marL="0" lvl="0" indent="0" algn="ctr">
              <a:buNone/>
            </a:pPr>
            <a:r>
              <a:rPr lang="en-US" sz="4800" b="1" u="sng" dirty="0"/>
              <a:t>ACA Petition for Waiver</a:t>
            </a:r>
            <a:endParaRPr lang="en-US" sz="4800"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31</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06A86DAA-7114-44F3-B0F6-807120E7C243}"/>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9785C133-6923-48D7-A96D-153DB975CD58}"/>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83038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1057440"/>
          </a:xfrm>
        </p:spPr>
        <p:txBody>
          <a:bodyPr>
            <a:noAutofit/>
          </a:bodyPr>
          <a:lstStyle/>
          <a:p>
            <a:r>
              <a:rPr lang="en-US" sz="4000" b="1" dirty="0">
                <a:latin typeface="+mn-lt"/>
              </a:rPr>
              <a:t>Request for Partial Waiver</a:t>
            </a:r>
          </a:p>
        </p:txBody>
      </p:sp>
      <p:sp>
        <p:nvSpPr>
          <p:cNvPr id="12" name="Content Placeholder 11"/>
          <p:cNvSpPr>
            <a:spLocks noGrp="1"/>
          </p:cNvSpPr>
          <p:nvPr>
            <p:ph idx="1"/>
          </p:nvPr>
        </p:nvSpPr>
        <p:spPr>
          <a:xfrm>
            <a:off x="523511" y="1033063"/>
            <a:ext cx="10539116" cy="5245316"/>
          </a:xfrm>
        </p:spPr>
        <p:txBody>
          <a:bodyPr>
            <a:noAutofit/>
          </a:bodyPr>
          <a:lstStyle/>
          <a:p>
            <a:pPr marL="0" indent="0">
              <a:buNone/>
            </a:pPr>
            <a:r>
              <a:rPr lang="en-US" dirty="0"/>
              <a:t>“ACA requests that the Media Bureau waive the requirements of Section 79.108 as they apply to a system’s two-way service offerings, if the system </a:t>
            </a:r>
          </a:p>
          <a:p>
            <a:r>
              <a:rPr lang="en-US" dirty="0"/>
              <a:t>(i) satisfies the definition of a digital cable system under Section 76.640(a) of the Commission’s rules; and </a:t>
            </a:r>
          </a:p>
          <a:p>
            <a:r>
              <a:rPr lang="en-US" dirty="0"/>
              <a:t>(ii) is not offering a user guide as of December 20, 2018 that either </a:t>
            </a:r>
          </a:p>
          <a:p>
            <a:pPr lvl="1"/>
            <a:r>
              <a:rPr lang="en-US" dirty="0"/>
              <a:t>(a) enables the accessibility of all functions required by Section 79.108 that are offered by the system; or </a:t>
            </a:r>
          </a:p>
          <a:p>
            <a:pPr lvl="1"/>
            <a:r>
              <a:rPr lang="en-US" dirty="0"/>
              <a:t>(b) for which the provider of such guide has released a software update that alone would enable the accessibility of all such functions offered by the system.” </a:t>
            </a:r>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32</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3496060C-7413-4F7F-94BF-5E3AD4FD1ECE}"/>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6CF38D35-F541-4135-9BB7-2BBCCDCC5E4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968599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93971"/>
            <a:ext cx="11954675" cy="903669"/>
          </a:xfrm>
        </p:spPr>
        <p:txBody>
          <a:bodyPr>
            <a:noAutofit/>
          </a:bodyPr>
          <a:lstStyle/>
          <a:p>
            <a:r>
              <a:rPr lang="en-US" sz="4000" b="1" dirty="0">
                <a:latin typeface="+mn-lt"/>
              </a:rPr>
              <a:t>Request for Partial Waiver, cont.</a:t>
            </a:r>
          </a:p>
        </p:txBody>
      </p:sp>
      <p:sp>
        <p:nvSpPr>
          <p:cNvPr id="12" name="Content Placeholder 11"/>
          <p:cNvSpPr>
            <a:spLocks noGrp="1"/>
          </p:cNvSpPr>
          <p:nvPr>
            <p:ph idx="1"/>
          </p:nvPr>
        </p:nvSpPr>
        <p:spPr>
          <a:xfrm>
            <a:off x="523510" y="635194"/>
            <a:ext cx="11174503" cy="5643185"/>
          </a:xfrm>
        </p:spPr>
        <p:txBody>
          <a:bodyPr>
            <a:noAutofit/>
          </a:bodyPr>
          <a:lstStyle/>
          <a:p>
            <a:r>
              <a:rPr lang="en-US" sz="2400" dirty="0"/>
              <a:t>Waiver would apply to:</a:t>
            </a:r>
          </a:p>
          <a:p>
            <a:pPr lvl="1"/>
            <a:r>
              <a:rPr lang="en-US" sz="2200" dirty="0"/>
              <a:t>QAM-based systems who offer two-way services and have not, as of December 20, 2018, deployed TiVo wholesale.</a:t>
            </a:r>
          </a:p>
          <a:p>
            <a:r>
              <a:rPr lang="en-US" sz="2400" dirty="0"/>
              <a:t>Extent of waiver:</a:t>
            </a:r>
          </a:p>
          <a:p>
            <a:pPr lvl="1"/>
            <a:r>
              <a:rPr lang="en-US" sz="2200" dirty="0"/>
              <a:t>Relief is limited to the accessibility of two-way services.</a:t>
            </a:r>
          </a:p>
          <a:p>
            <a:pPr lvl="1"/>
            <a:r>
              <a:rPr lang="en-US" sz="2200" dirty="0"/>
              <a:t>Qualifying systems can offer TiVo Bolt or eBox. </a:t>
            </a:r>
          </a:p>
          <a:p>
            <a:pPr lvl="1"/>
            <a:r>
              <a:rPr lang="en-US" sz="2200" dirty="0"/>
              <a:t>TiVo Bolt is required if you offer DVRs to other customers.</a:t>
            </a:r>
          </a:p>
          <a:p>
            <a:r>
              <a:rPr lang="en-US" sz="2400" dirty="0"/>
              <a:t>Sunset - Waiver no longer applies when:</a:t>
            </a:r>
          </a:p>
          <a:p>
            <a:pPr lvl="1"/>
            <a:r>
              <a:rPr lang="en-US" sz="2200" dirty="0"/>
              <a:t>A system no longer meets the requirements. </a:t>
            </a:r>
          </a:p>
          <a:p>
            <a:pPr lvl="1"/>
            <a:r>
              <a:rPr lang="en-US" sz="2200" dirty="0"/>
              <a:t>180 days after a fully compliant solution becomes available, either because the MVPD’s existing user guide is updated to provide accessible functions, or if a device is released that would allow full compliance.</a:t>
            </a:r>
          </a:p>
          <a:p>
            <a:r>
              <a:rPr lang="en-US" sz="2400" dirty="0"/>
              <a:t>No backsliding </a:t>
            </a:r>
          </a:p>
          <a:p>
            <a:pPr lvl="1"/>
            <a:r>
              <a:rPr lang="en-US" sz="2200" dirty="0"/>
              <a:t>Once a system is no longer eligible for the partial waiver, it will not be eligible for such waiver again later.</a:t>
            </a:r>
          </a:p>
          <a:p>
            <a:pPr lvl="0"/>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33</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C2B1C16D-7BEE-4BFB-A75A-8251BA1B7616}"/>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8F593D1E-5BD3-4D4A-99B8-96A7333EAB63}"/>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881054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Request for Full Waiver</a:t>
            </a:r>
          </a:p>
        </p:txBody>
      </p:sp>
      <p:sp>
        <p:nvSpPr>
          <p:cNvPr id="12" name="Content Placeholder 11"/>
          <p:cNvSpPr>
            <a:spLocks noGrp="1"/>
          </p:cNvSpPr>
          <p:nvPr>
            <p:ph idx="1"/>
          </p:nvPr>
        </p:nvSpPr>
        <p:spPr>
          <a:xfrm>
            <a:off x="523511" y="858559"/>
            <a:ext cx="10539116" cy="5419820"/>
          </a:xfrm>
        </p:spPr>
        <p:txBody>
          <a:bodyPr>
            <a:noAutofit/>
          </a:bodyPr>
          <a:lstStyle/>
          <a:p>
            <a:pPr lvl="0"/>
            <a:endParaRPr lang="en-US" sz="3200" dirty="0"/>
          </a:p>
          <a:p>
            <a:pPr lvl="0"/>
            <a:r>
              <a:rPr lang="en-US" sz="3200" dirty="0"/>
              <a:t>“ACA requests that the Media Bureau grant a full waiver from the requirements of Section 79.108 for a system that </a:t>
            </a:r>
          </a:p>
          <a:p>
            <a:pPr lvl="1"/>
            <a:r>
              <a:rPr lang="en-US" sz="2800" dirty="0"/>
              <a:t>(i) qualifies for the partial waiver of Section 79.108 as it applies to a system’s two-way service offerings; </a:t>
            </a:r>
          </a:p>
          <a:p>
            <a:pPr lvl="1"/>
            <a:r>
              <a:rPr lang="en-US" sz="2800" dirty="0"/>
              <a:t>(ii) has 20,000 or fewer subscribers; and </a:t>
            </a:r>
          </a:p>
          <a:p>
            <a:pPr lvl="1"/>
            <a:r>
              <a:rPr lang="en-US" sz="2800" dirty="0"/>
              <a:t>(iii) that, as of December 20, 2018, offers any video programming channels in only an analog format or does not offer broadband Internet access service to its residential video subscribers.”</a:t>
            </a:r>
          </a:p>
          <a:p>
            <a:pPr lvl="0"/>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34</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FC7BC771-7B55-4470-B66A-EB2A3F1D006D}"/>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9E8EFB00-3F63-4323-A825-C3C53A0D29FD}"/>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572497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Request for Full Waiver, cont.</a:t>
            </a:r>
          </a:p>
        </p:txBody>
      </p:sp>
      <p:sp>
        <p:nvSpPr>
          <p:cNvPr id="12" name="Content Placeholder 11"/>
          <p:cNvSpPr>
            <a:spLocks noGrp="1"/>
          </p:cNvSpPr>
          <p:nvPr>
            <p:ph idx="1"/>
          </p:nvPr>
        </p:nvSpPr>
        <p:spPr>
          <a:xfrm>
            <a:off x="523511" y="858559"/>
            <a:ext cx="10539116" cy="5419820"/>
          </a:xfrm>
        </p:spPr>
        <p:txBody>
          <a:bodyPr>
            <a:noAutofit/>
          </a:bodyPr>
          <a:lstStyle/>
          <a:p>
            <a:r>
              <a:rPr lang="en-US" dirty="0"/>
              <a:t>Waiver would apply to:</a:t>
            </a:r>
          </a:p>
          <a:p>
            <a:pPr lvl="1"/>
            <a:r>
              <a:rPr lang="en-US" dirty="0"/>
              <a:t>QAM-based systems with fewer than 20,000 subscribers that, as of December 20, 2018, do not offer broadband Internet access or offers any channels only in an only format.</a:t>
            </a:r>
          </a:p>
          <a:p>
            <a:r>
              <a:rPr lang="en-US" dirty="0"/>
              <a:t>Sunset – </a:t>
            </a:r>
          </a:p>
          <a:p>
            <a:pPr lvl="1"/>
            <a:r>
              <a:rPr lang="en-US" dirty="0"/>
              <a:t>Waiver no longer applies if a system no longer meets the requirements (</a:t>
            </a:r>
            <a:r>
              <a:rPr lang="en-US" i="1" dirty="0"/>
              <a:t>i.e.</a:t>
            </a:r>
            <a:r>
              <a:rPr lang="en-US" dirty="0"/>
              <a:t>, offers all video programming channels in digital or begins offering broadband Internet access service to its residential video subscribers).</a:t>
            </a:r>
          </a:p>
          <a:p>
            <a:pPr lvl="0"/>
            <a:r>
              <a:rPr lang="en-US" dirty="0"/>
              <a:t>No backsliding – once a system is no longer eligible for the full waiver, it will not be eligible for such waiver again later.</a:t>
            </a:r>
          </a:p>
          <a:p>
            <a:pPr lvl="0"/>
            <a:endParaRPr lang="en-US" sz="2400" dirty="0"/>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35</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3BF51964-A358-4141-88AD-676FEE6B89A4}"/>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6EB682B7-49B8-4C31-BDE0-A481E2F47C58}"/>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444252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Proposed Notice Requirements</a:t>
            </a:r>
          </a:p>
        </p:txBody>
      </p:sp>
      <p:sp>
        <p:nvSpPr>
          <p:cNvPr id="12" name="Content Placeholder 11"/>
          <p:cNvSpPr>
            <a:spLocks noGrp="1"/>
          </p:cNvSpPr>
          <p:nvPr>
            <p:ph idx="1"/>
          </p:nvPr>
        </p:nvSpPr>
        <p:spPr>
          <a:xfrm>
            <a:off x="523511" y="858559"/>
            <a:ext cx="10539116" cy="5419820"/>
          </a:xfrm>
        </p:spPr>
        <p:txBody>
          <a:bodyPr>
            <a:noAutofit/>
          </a:bodyPr>
          <a:lstStyle/>
          <a:p>
            <a:pPr marL="0" indent="0">
              <a:buNone/>
            </a:pPr>
            <a:r>
              <a:rPr lang="en-US" dirty="0"/>
              <a:t>MVPDs who qualify for a partial or full waiver must provide formal notice to customers.</a:t>
            </a:r>
          </a:p>
          <a:p>
            <a:pPr marL="0" indent="0">
              <a:buNone/>
            </a:pPr>
            <a:r>
              <a:rPr lang="en-US" dirty="0"/>
              <a:t>Proposed Text for Partial Waiver</a:t>
            </a:r>
          </a:p>
          <a:p>
            <a:pPr lvl="1"/>
            <a:r>
              <a:rPr lang="en-US" sz="2000" dirty="0"/>
              <a:t>[Name of Cable Operator] qualifies for a partial waiver from the FCC that relieves [Name of Cable Operator] from offering audibly accessible functionality for its two-way video services via on-screen text menus and guides for the display or selection of multichannel video programming provided by navigation devices that it leases or sells in real-time upon request by individuals who are blind or visually impaired. Therefore, customers who are blind or visually impaired using [Name of Cable Operator] will not be able to access some of the two-way service functions, such as video-on-demand, in the display or selection of multichannel video programming via on-screen text menus and guides included in the device that [Name of Cable Operator] leases or sells to you. Other television providers in your area may offer navigation devices with complete audibly accessible features. For more information, contact [Name of Cable Operator] at [Phone Number and Email of Cable Operator].</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36</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8DC74E22-ED13-4BBB-BC98-C42543352508}"/>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0D6ED70C-35B9-4DB3-B1EA-AD7336A545E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965055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Proposed Notice Requirements, cont.</a:t>
            </a:r>
          </a:p>
        </p:txBody>
      </p:sp>
      <p:sp>
        <p:nvSpPr>
          <p:cNvPr id="12" name="Content Placeholder 11"/>
          <p:cNvSpPr>
            <a:spLocks noGrp="1"/>
          </p:cNvSpPr>
          <p:nvPr>
            <p:ph idx="1"/>
          </p:nvPr>
        </p:nvSpPr>
        <p:spPr>
          <a:xfrm>
            <a:off x="523511" y="858559"/>
            <a:ext cx="10539116" cy="5419820"/>
          </a:xfrm>
        </p:spPr>
        <p:txBody>
          <a:bodyPr>
            <a:noAutofit/>
          </a:bodyPr>
          <a:lstStyle/>
          <a:p>
            <a:pPr marL="0" indent="0">
              <a:buNone/>
            </a:pPr>
            <a:r>
              <a:rPr lang="en-US" sz="3200" b="1" dirty="0"/>
              <a:t>Proposed Text for Full Waiver</a:t>
            </a:r>
          </a:p>
          <a:p>
            <a:pPr lvl="0"/>
            <a:r>
              <a:rPr lang="en-US" sz="2000" dirty="0"/>
              <a:t>[Name of Cable Operator] qualifies for a waiver from the FCC that relieves [Name of Cable Operator] of the requirement to ensure that on-screen text menus and guides for the display or selection of multichannel video programming provided by navigation devices that it leases or sells are audibly accessible in real-time upon request by individuals who are blind or visually impaired. Therefore, customers who are blind or visually impaired using [Name of Cable Operator] will not be able to audibly access any of the functions in the display or selection of multichannel video programming via on-screen text menus and guides. Other television providers in your area may offer navigation devices with audibly accessible features. For more information, contact [Name of Cable Operator] at [Phone Number and Email of Cable Operator].</a:t>
            </a:r>
          </a:p>
          <a:p>
            <a:pPr marL="0" lvl="0" indent="0">
              <a:buNone/>
            </a:pPr>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37</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7504497C-E4B0-48C4-86E0-21AE73483CC4}"/>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09B2F11F-BC96-4D7A-BBEF-DA49D9E8881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530012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Proposed Notice Requirements, cont.</a:t>
            </a:r>
          </a:p>
        </p:txBody>
      </p:sp>
      <p:sp>
        <p:nvSpPr>
          <p:cNvPr id="12" name="Content Placeholder 11"/>
          <p:cNvSpPr>
            <a:spLocks noGrp="1"/>
          </p:cNvSpPr>
          <p:nvPr>
            <p:ph idx="1"/>
          </p:nvPr>
        </p:nvSpPr>
        <p:spPr>
          <a:xfrm>
            <a:off x="523511" y="858559"/>
            <a:ext cx="10539116" cy="5419820"/>
          </a:xfrm>
        </p:spPr>
        <p:txBody>
          <a:bodyPr>
            <a:noAutofit/>
          </a:bodyPr>
          <a:lstStyle/>
          <a:p>
            <a:pPr marL="0" lvl="0" indent="0">
              <a:buNone/>
            </a:pPr>
            <a:r>
              <a:rPr lang="en-US" sz="3200" b="1" dirty="0"/>
              <a:t>Method of Notice </a:t>
            </a:r>
          </a:p>
          <a:p>
            <a:pPr lvl="0"/>
            <a:r>
              <a:rPr lang="en-US" dirty="0"/>
              <a:t>MVPDs must:</a:t>
            </a:r>
          </a:p>
          <a:p>
            <a:pPr lvl="1"/>
            <a:r>
              <a:rPr lang="en-US" dirty="0"/>
              <a:t>Provide this targeted notice by directly contacting customers, such as via a billing statement or billing insert, or a phone call or email to customers; and </a:t>
            </a:r>
          </a:p>
          <a:p>
            <a:pPr lvl="1"/>
            <a:r>
              <a:rPr lang="en-US" dirty="0"/>
              <a:t>Provide such notice to both current and potential customers when they inquire about accessibility options, such as by directing customers to a notice on its website or to information in its marketing materials, or by having customer service representatives provide the information directly.</a:t>
            </a:r>
          </a:p>
          <a:p>
            <a:pPr lvl="0"/>
            <a:r>
              <a:rPr lang="en-US" dirty="0"/>
              <a:t>If a system ceases to qualify for either waiver, must provide written notice within 30 days of coming into compliance and display notice about accessible device availability on its website.</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38</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FBFE464E-136D-40F2-A4BD-F906636A74C9}"/>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C4A3AFAE-3AF7-4645-9535-66ED50E267F9}"/>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4018116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2"/>
            <a:ext cx="11954675" cy="639776"/>
          </a:xfrm>
        </p:spPr>
        <p:txBody>
          <a:bodyPr>
            <a:noAutofit/>
          </a:bodyPr>
          <a:lstStyle/>
          <a:p>
            <a:r>
              <a:rPr lang="en-US" sz="4000" b="1" dirty="0">
                <a:latin typeface="+mn-lt"/>
              </a:rPr>
              <a:t>Next Steps and Further Relief</a:t>
            </a:r>
          </a:p>
        </p:txBody>
      </p:sp>
      <p:sp>
        <p:nvSpPr>
          <p:cNvPr id="12" name="Content Placeholder 11"/>
          <p:cNvSpPr>
            <a:spLocks noGrp="1"/>
          </p:cNvSpPr>
          <p:nvPr>
            <p:ph idx="1"/>
          </p:nvPr>
        </p:nvSpPr>
        <p:spPr>
          <a:xfrm>
            <a:off x="523511" y="858559"/>
            <a:ext cx="10539116" cy="5419820"/>
          </a:xfrm>
        </p:spPr>
        <p:txBody>
          <a:bodyPr>
            <a:noAutofit/>
          </a:bodyPr>
          <a:lstStyle/>
          <a:p>
            <a:pPr lvl="0"/>
            <a:r>
              <a:rPr lang="en-US" dirty="0"/>
              <a:t>For systems that do not meet the requirements for ACA’s waiver petition, three general options for relief:</a:t>
            </a:r>
          </a:p>
          <a:p>
            <a:pPr lvl="1"/>
            <a:r>
              <a:rPr lang="en-US" dirty="0"/>
              <a:t>Raise an achievability defense in response to a consumer’s complaint to the FCC for non-compliance;</a:t>
            </a:r>
          </a:p>
          <a:p>
            <a:pPr lvl="1"/>
            <a:r>
              <a:rPr lang="en-US" dirty="0"/>
              <a:t>File an informal request on the basis of achievability;</a:t>
            </a:r>
          </a:p>
          <a:p>
            <a:pPr lvl="1"/>
            <a:r>
              <a:rPr lang="en-US" dirty="0"/>
              <a:t>File a Petition for waiver under the FCC’s general good cause standard.</a:t>
            </a:r>
          </a:p>
          <a:p>
            <a:pPr lvl="0"/>
            <a:endParaRPr lang="en-US" dirty="0"/>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39</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36B0288C-CE86-403B-B3A2-B8BC07417F1B}"/>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C679E9BB-D2EA-43F0-93BE-DF40FD26B33F}"/>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80350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Background</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r>
              <a:rPr lang="en-US" sz="2400" dirty="0"/>
              <a:t>2010 21</a:t>
            </a:r>
            <a:r>
              <a:rPr lang="en-US" sz="2400" baseline="30000" dirty="0"/>
              <a:t>st</a:t>
            </a:r>
            <a:r>
              <a:rPr lang="en-US" sz="2400" dirty="0"/>
              <a:t> Century Communications and Video Accessibility Act (“CVAA”)</a:t>
            </a:r>
          </a:p>
          <a:p>
            <a:pPr lvl="1"/>
            <a:r>
              <a:rPr lang="en-US" sz="2000" dirty="0"/>
              <a:t>Enacted “to increase the access of persons with disabilities to modern communications, and for other purposes.”</a:t>
            </a:r>
          </a:p>
          <a:p>
            <a:pPr lvl="1"/>
            <a:r>
              <a:rPr lang="en-US" sz="2000" dirty="0"/>
              <a:t>Includes numerous requirements related to video programming, advanced communications services, and communications equipment.</a:t>
            </a:r>
          </a:p>
          <a:p>
            <a:r>
              <a:rPr lang="en-US" sz="2400" dirty="0"/>
              <a:t>CVAA Section 205 – Access to video programming guides and menus provided on navigation devices.</a:t>
            </a:r>
          </a:p>
          <a:p>
            <a:pPr lvl="1"/>
            <a:r>
              <a:rPr lang="en-US" sz="2000" dirty="0"/>
              <a:t>Purpose is to make on-screen text audibly accessible to those who are blind or visually impaired so that they can access all services and functions that are available to sighted customers.</a:t>
            </a:r>
          </a:p>
          <a:p>
            <a:r>
              <a:rPr lang="en-US" sz="2400" dirty="0"/>
              <a:t>2013 FCC Order and FNPRM – adopted regulations implementing Section 205 of the CVAA.  </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4</a:t>
            </a:fld>
            <a:endParaRPr lang="en-US" dirty="0">
              <a:solidFill>
                <a:schemeClr val="tx1"/>
              </a:solidFill>
            </a:endParaRPr>
          </a:p>
        </p:txBody>
      </p:sp>
      <p:sp>
        <p:nvSpPr>
          <p:cNvPr id="8" name="TextBox 1">
            <a:extLst>
              <a:ext uri="{FF2B5EF4-FFF2-40B4-BE49-F238E27FC236}">
                <a16:creationId xmlns:a16="http://schemas.microsoft.com/office/drawing/2014/main" id="{952C6A39-C593-491C-BDE8-02E726DA200C}"/>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pic>
        <p:nvPicPr>
          <p:cNvPr id="9" name="Picture 3" descr="Z:\Firm Matters\logos\CMlogos\logos no tagline\JPG-Screen_Web\small\CMlogo_horiz_RGB_notag.jpg">
            <a:extLst>
              <a:ext uri="{FF2B5EF4-FFF2-40B4-BE49-F238E27FC236}">
                <a16:creationId xmlns:a16="http://schemas.microsoft.com/office/drawing/2014/main" id="{A766A3F6-61DA-430A-89C1-1304A355C2AB}"/>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248843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The Rule</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lvl="0"/>
            <a:r>
              <a:rPr lang="en-US" sz="2400" dirty="0"/>
              <a:t>47 C.F.R. § 79.108(a)(1) - Manufacturers that place </a:t>
            </a:r>
            <a:r>
              <a:rPr lang="en-US" sz="2400" b="1" dirty="0"/>
              <a:t>navigation devices </a:t>
            </a:r>
            <a:r>
              <a:rPr lang="en-US" sz="2400" dirty="0"/>
              <a:t>… into the chain of commerce for purchase by consumers, and </a:t>
            </a:r>
            <a:r>
              <a:rPr lang="en-US" sz="2400" b="1" dirty="0"/>
              <a:t>multichannel video programming distributors (“MVPDs”) …</a:t>
            </a:r>
            <a:r>
              <a:rPr lang="en-US" sz="2400" dirty="0"/>
              <a:t> </a:t>
            </a:r>
            <a:r>
              <a:rPr lang="en-US" sz="2400" b="1" dirty="0"/>
              <a:t>that lease or sell such devices</a:t>
            </a:r>
            <a:r>
              <a:rPr lang="en-US" sz="2400" dirty="0"/>
              <a:t> must ensure that the </a:t>
            </a:r>
            <a:r>
              <a:rPr lang="en-US" sz="2400" b="1" dirty="0"/>
              <a:t>on-screen text menus and guides</a:t>
            </a:r>
            <a:r>
              <a:rPr lang="en-US" sz="2400" dirty="0"/>
              <a:t> </a:t>
            </a:r>
            <a:r>
              <a:rPr lang="en-US" sz="2400" b="1" dirty="0"/>
              <a:t>provided by navigation devices for the</a:t>
            </a:r>
            <a:r>
              <a:rPr lang="en-US" sz="2400" dirty="0"/>
              <a:t> </a:t>
            </a:r>
            <a:r>
              <a:rPr lang="en-US" sz="2400" b="1" dirty="0"/>
              <a:t>display or selection of multichannel video programming</a:t>
            </a:r>
            <a:r>
              <a:rPr lang="en-US" sz="2400" dirty="0"/>
              <a:t> are audibly accessible in real time </a:t>
            </a:r>
            <a:r>
              <a:rPr lang="en-US" sz="2400" b="1" dirty="0"/>
              <a:t>upon request</a:t>
            </a:r>
            <a:r>
              <a:rPr lang="en-US" sz="2400" dirty="0"/>
              <a:t> </a:t>
            </a:r>
            <a:r>
              <a:rPr lang="en-US" sz="2400" b="1" dirty="0"/>
              <a:t>by individuals who are blind or visually impaired</a:t>
            </a:r>
            <a:r>
              <a:rPr lang="en-US" sz="2400" dirty="0"/>
              <a:t>.  Manufacturers and MVPDs must comply with the provisions of this section only if doing so is </a:t>
            </a:r>
            <a:r>
              <a:rPr lang="en-US" sz="2400" b="1" dirty="0"/>
              <a:t>achievable</a:t>
            </a:r>
            <a:r>
              <a:rPr lang="en-US" sz="2400" dirty="0"/>
              <a:t> as defined in §79.108(c)(2).</a:t>
            </a:r>
          </a:p>
          <a:p>
            <a:pPr marL="0" indent="0">
              <a:buNone/>
            </a:pPr>
            <a:endParaRPr lang="en-US" sz="2400" b="1" dirty="0"/>
          </a:p>
          <a:p>
            <a:pPr marL="0" indent="0">
              <a:buNone/>
            </a:pPr>
            <a:r>
              <a:rPr lang="en-US" sz="2400" b="1" dirty="0"/>
              <a:t>Goal is to provide blind and visually impaired customers with the same or nearly the same video experience as sighted customers	</a:t>
            </a:r>
            <a:r>
              <a:rPr lang="en-US" sz="2000" dirty="0"/>
              <a:t> </a:t>
            </a:r>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5</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2D649F37-E94C-4CFF-BB77-83262B467198}"/>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F7DD52C5-EF09-4785-B85F-38524BFE4CAC}"/>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56232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Devices</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r>
              <a:rPr lang="en-US" sz="2400" b="1" dirty="0"/>
              <a:t>“Navigation Devices”</a:t>
            </a:r>
            <a:endParaRPr lang="en-US" sz="2400" dirty="0"/>
          </a:p>
          <a:p>
            <a:r>
              <a:rPr lang="en-US" sz="2400" dirty="0"/>
              <a:t>Devices such as converter boxes, interactive communications equipment, and other equipment used by consumers to access multichannel video programming and other services offered over multichannel video programming systems.</a:t>
            </a:r>
            <a:br>
              <a:rPr lang="en-US" sz="2400" dirty="0"/>
            </a:br>
            <a:endParaRPr lang="en-US" sz="2400" dirty="0"/>
          </a:p>
          <a:p>
            <a:pPr lvl="1"/>
            <a:r>
              <a:rPr lang="en-US" sz="2000" dirty="0"/>
              <a:t>Does not include “intermediary devices” with a passive display (</a:t>
            </a:r>
            <a:r>
              <a:rPr lang="en-US" sz="2000" i="1" dirty="0"/>
              <a:t>i.e.,</a:t>
            </a:r>
            <a:r>
              <a:rPr lang="en-US" sz="2000" dirty="0"/>
              <a:t> television set), or cable channels that provide program listings (typically in the form of a scrolling grid).</a:t>
            </a:r>
          </a:p>
          <a:p>
            <a:endParaRPr lang="en-US" sz="2400"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6</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69EACE4F-CF0C-4E3E-914F-989778CB9FD8}"/>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3B0A6C97-0EF0-4BE9-BA65-879F08D391D6}"/>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74031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Entities</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r>
              <a:rPr lang="en-US" sz="2400" b="1" dirty="0"/>
              <a:t>“Multichannel video programming distributors (“MVPDs”) …</a:t>
            </a:r>
            <a:r>
              <a:rPr lang="en-US" sz="2400" dirty="0"/>
              <a:t> </a:t>
            </a:r>
            <a:r>
              <a:rPr lang="en-US" sz="2400" b="1" dirty="0"/>
              <a:t>that lease or sell such devices”</a:t>
            </a:r>
          </a:p>
          <a:p>
            <a:pPr marL="0" indent="0">
              <a:buNone/>
            </a:pPr>
            <a:endParaRPr lang="en-US" sz="2400" dirty="0"/>
          </a:p>
          <a:p>
            <a:pPr lvl="0"/>
            <a:r>
              <a:rPr lang="en-US" sz="2400" dirty="0"/>
              <a:t>“To the extent that an MVPD does not provide navigation devices to its subscribers, it is not directly subject to the requirements of Section 205.”</a:t>
            </a:r>
          </a:p>
          <a:p>
            <a:endParaRPr lang="en-US" sz="2400"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7</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8C08B7C5-E28F-4E0E-A9F7-BED031FE7533}"/>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62DF1D1D-5FFB-4145-B22C-93F3E3BC8CF7}"/>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167219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Functions</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marL="0" indent="0">
              <a:buNone/>
            </a:pPr>
            <a:r>
              <a:rPr lang="en-US" sz="2400" b="1" dirty="0"/>
              <a:t>“On-screen text menus and guides</a:t>
            </a:r>
            <a:r>
              <a:rPr lang="en-US" sz="2400" dirty="0"/>
              <a:t> </a:t>
            </a:r>
            <a:r>
              <a:rPr lang="en-US" sz="2400" b="1" dirty="0"/>
              <a:t>provided by navigation devices for the</a:t>
            </a:r>
            <a:r>
              <a:rPr lang="en-US" sz="2400" dirty="0"/>
              <a:t> </a:t>
            </a:r>
            <a:r>
              <a:rPr lang="en-US" sz="2400" b="1" dirty="0"/>
              <a:t>display or selection of multichannel video programming”</a:t>
            </a:r>
            <a:r>
              <a:rPr lang="en-US" sz="2400" dirty="0"/>
              <a:t> </a:t>
            </a:r>
          </a:p>
          <a:p>
            <a:pPr lvl="0"/>
            <a:r>
              <a:rPr lang="en-US" sz="2400" dirty="0"/>
              <a:t>Functions that must be made audibly accessible:  </a:t>
            </a:r>
          </a:p>
          <a:p>
            <a:pPr lvl="1"/>
            <a:r>
              <a:rPr lang="en-US" sz="2000" dirty="0"/>
              <a:t>Channel/Program Selection (including the ability to select programs available on demand, on a DVR, on linear programming in real-time, and to launch applications used for selection and display of programming) </a:t>
            </a:r>
          </a:p>
          <a:p>
            <a:pPr lvl="1"/>
            <a:r>
              <a:rPr lang="en-US" sz="2000" dirty="0"/>
              <a:t>Display Channel/Program Information (including the ability to display channel and program information for programs available on demand, on a DVR, or on linear programming in real-time)</a:t>
            </a:r>
          </a:p>
          <a:p>
            <a:pPr marL="0" indent="0">
              <a:buNone/>
            </a:pPr>
            <a:endParaRPr lang="en-US" sz="2400" dirty="0"/>
          </a:p>
          <a:p>
            <a:endParaRPr lang="en-US" sz="2400"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8</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440A1432-9127-4FAE-9437-F164275C373C}"/>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40ADCCE4-D996-4DA8-A7B1-4BD3E3916F01}"/>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251399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37324" y="169921"/>
            <a:ext cx="11954675" cy="1782171"/>
          </a:xfrm>
        </p:spPr>
        <p:txBody>
          <a:bodyPr>
            <a:noAutofit/>
          </a:bodyPr>
          <a:lstStyle/>
          <a:p>
            <a:r>
              <a:rPr lang="en-US" b="1" dirty="0">
                <a:latin typeface="+mn-lt"/>
              </a:rPr>
              <a:t>Covered Functions, cont.</a:t>
            </a:r>
            <a:br>
              <a:rPr lang="en-US" sz="4000" b="1" dirty="0"/>
            </a:br>
            <a:endParaRPr lang="en-US" sz="4000" b="1" dirty="0">
              <a:latin typeface="+mn-lt"/>
            </a:endParaRPr>
          </a:p>
        </p:txBody>
      </p:sp>
      <p:sp>
        <p:nvSpPr>
          <p:cNvPr id="12" name="Content Placeholder 11"/>
          <p:cNvSpPr>
            <a:spLocks noGrp="1"/>
          </p:cNvSpPr>
          <p:nvPr>
            <p:ph idx="1"/>
          </p:nvPr>
        </p:nvSpPr>
        <p:spPr>
          <a:xfrm>
            <a:off x="523511" y="1227361"/>
            <a:ext cx="10539116" cy="5051018"/>
          </a:xfrm>
        </p:spPr>
        <p:txBody>
          <a:bodyPr>
            <a:noAutofit/>
          </a:bodyPr>
          <a:lstStyle/>
          <a:p>
            <a:pPr lvl="0"/>
            <a:r>
              <a:rPr lang="en-US" sz="2400" dirty="0"/>
              <a:t>Functions that must be made audibly accessible (cont.):  </a:t>
            </a:r>
          </a:p>
          <a:p>
            <a:pPr lvl="1"/>
            <a:r>
              <a:rPr lang="en-US" sz="2000" dirty="0"/>
              <a:t>Configuration – Setup</a:t>
            </a:r>
          </a:p>
          <a:p>
            <a:pPr lvl="1"/>
            <a:r>
              <a:rPr lang="en-US" sz="2000" dirty="0"/>
              <a:t>Configuration – CC Control </a:t>
            </a:r>
          </a:p>
          <a:p>
            <a:pPr lvl="1"/>
            <a:r>
              <a:rPr lang="en-US" sz="2000" dirty="0"/>
              <a:t>Configuration – CC Options</a:t>
            </a:r>
          </a:p>
          <a:p>
            <a:pPr lvl="1"/>
            <a:r>
              <a:rPr lang="en-US" sz="2000" dirty="0"/>
              <a:t>Configuration – Video Description Control</a:t>
            </a:r>
          </a:p>
          <a:p>
            <a:pPr lvl="1"/>
            <a:r>
              <a:rPr lang="en-US" sz="2000" dirty="0"/>
              <a:t>Display Configuration Info</a:t>
            </a:r>
          </a:p>
          <a:p>
            <a:pPr lvl="1"/>
            <a:r>
              <a:rPr lang="en-US" sz="2000" dirty="0"/>
              <a:t>Playback Functions (including the ability to control playback functions for programs available on demand or on a DVR, as well as linear programming in real-time) </a:t>
            </a:r>
          </a:p>
          <a:p>
            <a:pPr lvl="1"/>
            <a:r>
              <a:rPr lang="en-US" sz="2000" dirty="0"/>
              <a:t>Input Selection</a:t>
            </a:r>
          </a:p>
          <a:p>
            <a:pPr marL="0" indent="0">
              <a:buNone/>
            </a:pPr>
            <a:r>
              <a:rPr lang="en-US" sz="2400" dirty="0"/>
              <a:t>Note – Audibly accessible information need not be identical to written text, but must convey essential information.</a:t>
            </a:r>
          </a:p>
          <a:p>
            <a:pPr marL="0" lvl="0" indent="0">
              <a:buNone/>
            </a:pPr>
            <a:endParaRPr lang="en-US" sz="2400" dirty="0"/>
          </a:p>
          <a:p>
            <a:pPr marL="2055813" indent="-2055813">
              <a:buNone/>
            </a:pPr>
            <a:r>
              <a:rPr lang="en-US" sz="2400" b="1" dirty="0"/>
              <a:t>	</a:t>
            </a:r>
            <a:r>
              <a:rPr lang="en-US" sz="2000" dirty="0"/>
              <a:t>	</a:t>
            </a:r>
          </a:p>
        </p:txBody>
      </p:sp>
      <p:sp>
        <p:nvSpPr>
          <p:cNvPr id="3" name="Slide Number Placeholder 2"/>
          <p:cNvSpPr>
            <a:spLocks noGrp="1"/>
          </p:cNvSpPr>
          <p:nvPr>
            <p:ph type="sldNum" sz="quarter" idx="12"/>
          </p:nvPr>
        </p:nvSpPr>
        <p:spPr>
          <a:xfrm>
            <a:off x="5059623" y="6385627"/>
            <a:ext cx="2057400" cy="365125"/>
          </a:xfrm>
        </p:spPr>
        <p:txBody>
          <a:bodyPr/>
          <a:lstStyle/>
          <a:p>
            <a:pPr algn="ctr"/>
            <a:fld id="{6D0D75D9-80B5-4333-92A2-47D41D593F90}" type="slidenum">
              <a:rPr lang="en-US" smtClean="0">
                <a:solidFill>
                  <a:schemeClr val="tx1"/>
                </a:solidFill>
              </a:rPr>
              <a:pPr algn="ctr"/>
              <a:t>9</a:t>
            </a:fld>
            <a:endParaRPr lang="en-US" dirty="0">
              <a:solidFill>
                <a:schemeClr val="tx1"/>
              </a:solidFill>
            </a:endParaRPr>
          </a:p>
        </p:txBody>
      </p:sp>
      <p:pic>
        <p:nvPicPr>
          <p:cNvPr id="8" name="Picture 3" descr="Z:\Firm Matters\logos\CMlogos\logos no tagline\JPG-Screen_Web\small\CMlogo_horiz_RGB_notag.jpg">
            <a:extLst>
              <a:ext uri="{FF2B5EF4-FFF2-40B4-BE49-F238E27FC236}">
                <a16:creationId xmlns:a16="http://schemas.microsoft.com/office/drawing/2014/main" id="{F58ABA12-0E5C-48D6-BD4A-99638C7180DB}"/>
              </a:ext>
            </a:extLst>
          </p:cNvPr>
          <p:cNvPicPr>
            <a:picLocks noChangeAspect="1" noChangeArrowheads="1"/>
          </p:cNvPicPr>
          <p:nvPr/>
        </p:nvPicPr>
        <p:blipFill>
          <a:blip r:embed="rId2" cstate="print"/>
          <a:srcRect/>
          <a:stretch>
            <a:fillRect/>
          </a:stretch>
        </p:blipFill>
        <p:spPr bwMode="auto">
          <a:xfrm>
            <a:off x="9502782" y="5840631"/>
            <a:ext cx="2046516" cy="544996"/>
          </a:xfrm>
          <a:prstGeom prst="roundRect">
            <a:avLst>
              <a:gd name="adj" fmla="val 8594"/>
            </a:avLst>
          </a:prstGeom>
          <a:solidFill>
            <a:srgbClr val="FFFFFF">
              <a:shade val="85000"/>
            </a:srgbClr>
          </a:solidFill>
          <a:ln>
            <a:noFill/>
          </a:ln>
          <a:effectLst/>
        </p:spPr>
      </p:pic>
      <p:sp>
        <p:nvSpPr>
          <p:cNvPr id="9" name="TextBox 1">
            <a:extLst>
              <a:ext uri="{FF2B5EF4-FFF2-40B4-BE49-F238E27FC236}">
                <a16:creationId xmlns:a16="http://schemas.microsoft.com/office/drawing/2014/main" id="{65DFA03F-A80D-4EBD-945C-5DB8C1E2C242}"/>
              </a:ext>
            </a:extLst>
          </p:cNvPr>
          <p:cNvSpPr txBox="1">
            <a:spLocks noChangeArrowheads="1"/>
          </p:cNvSpPr>
          <p:nvPr/>
        </p:nvSpPr>
        <p:spPr bwMode="auto">
          <a:xfrm>
            <a:off x="9396411" y="6226414"/>
            <a:ext cx="2795588" cy="461665"/>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1200" dirty="0">
              <a:latin typeface="+mj-lt"/>
            </a:endParaRPr>
          </a:p>
          <a:p>
            <a:r>
              <a:rPr lang="en-US" sz="1200" dirty="0">
                <a:latin typeface="Estrangelo Edessa" pitchFamily="66" charset="0"/>
                <a:ea typeface="Dotum" pitchFamily="34" charset="-127"/>
                <a:cs typeface="Estrangelo Edessa" pitchFamily="66" charset="0"/>
              </a:rPr>
              <a:t>cable, broadband, telecom </a:t>
            </a:r>
            <a:r>
              <a:rPr lang="en-US" sz="1200" i="1" dirty="0">
                <a:latin typeface="Estrangelo Edessa" pitchFamily="66" charset="0"/>
                <a:ea typeface="Dotum" pitchFamily="34" charset="-127"/>
                <a:cs typeface="Estrangelo Edessa" pitchFamily="66" charset="0"/>
              </a:rPr>
              <a:t>attorneys</a:t>
            </a:r>
            <a:endParaRPr lang="en-US" sz="1200" dirty="0">
              <a:latin typeface="Estrangelo Edessa" pitchFamily="66" charset="0"/>
              <a:ea typeface="Dotum" pitchFamily="34" charset="-127"/>
              <a:cs typeface="Estrangelo Edessa" pitchFamily="66" charset="0"/>
            </a:endParaRPr>
          </a:p>
        </p:txBody>
      </p:sp>
    </p:spTree>
    <p:extLst>
      <p:ext uri="{BB962C8B-B14F-4D97-AF65-F5344CB8AC3E}">
        <p14:creationId xmlns:p14="http://schemas.microsoft.com/office/powerpoint/2010/main" val="3807121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662</TotalTime>
  <Words>3831</Words>
  <Application>Microsoft Macintosh PowerPoint</Application>
  <PresentationFormat>Widescreen</PresentationFormat>
  <Paragraphs>371</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Dotum</vt:lpstr>
      <vt:lpstr>Arial</vt:lpstr>
      <vt:lpstr>Calibri</vt:lpstr>
      <vt:lpstr>Calibri Light</vt:lpstr>
      <vt:lpstr>Estrangelo Edessa</vt:lpstr>
      <vt:lpstr>Office Theme</vt:lpstr>
      <vt:lpstr>Video Accessibility Webinar  </vt:lpstr>
      <vt:lpstr>Overview </vt:lpstr>
      <vt:lpstr>PowerPoint Presentation</vt:lpstr>
      <vt:lpstr>Background </vt:lpstr>
      <vt:lpstr>The Rule </vt:lpstr>
      <vt:lpstr>Covered Devices </vt:lpstr>
      <vt:lpstr>Covered Entities </vt:lpstr>
      <vt:lpstr>Covered Functions </vt:lpstr>
      <vt:lpstr>Covered Functions, cont. </vt:lpstr>
      <vt:lpstr>Covered Functions, cont. </vt:lpstr>
      <vt:lpstr>Covered Functions, cont. </vt:lpstr>
      <vt:lpstr>When Must You Provide an Accessible Device?</vt:lpstr>
      <vt:lpstr>To Whom Must You Provide an Accessible Device?</vt:lpstr>
      <vt:lpstr>Methods of Compliance</vt:lpstr>
      <vt:lpstr>Other Requirements</vt:lpstr>
      <vt:lpstr>Other Requirements, cont.</vt:lpstr>
      <vt:lpstr>Other Requirements, cont.</vt:lpstr>
      <vt:lpstr>Compliance Deadlines</vt:lpstr>
      <vt:lpstr>Achievability</vt:lpstr>
      <vt:lpstr>Achievability, cont.</vt:lpstr>
      <vt:lpstr>Bottom Line</vt:lpstr>
      <vt:lpstr>References</vt:lpstr>
      <vt:lpstr>PowerPoint Presentation</vt:lpstr>
      <vt:lpstr>Background</vt:lpstr>
      <vt:lpstr>Solutions for IPTV Providers</vt:lpstr>
      <vt:lpstr>Integrated Solutions for QAM-based Cable Systems</vt:lpstr>
      <vt:lpstr>“Plug-in” Solutions for QAM-based Cable Systems</vt:lpstr>
      <vt:lpstr>“Plug-in” Solutions, cont.</vt:lpstr>
      <vt:lpstr>“Plug-in” Solutions, cont.</vt:lpstr>
      <vt:lpstr>QAM-based Systems With No Fully Compliant Solutions</vt:lpstr>
      <vt:lpstr>PowerPoint Presentation</vt:lpstr>
      <vt:lpstr>Request for Partial Waiver</vt:lpstr>
      <vt:lpstr>Request for Partial Waiver, cont.</vt:lpstr>
      <vt:lpstr>Request for Full Waiver</vt:lpstr>
      <vt:lpstr>Request for Full Waiver, cont.</vt:lpstr>
      <vt:lpstr>Proposed Notice Requirements</vt:lpstr>
      <vt:lpstr>Proposed Notice Requirements, cont.</vt:lpstr>
      <vt:lpstr>Proposed Notice Requirements, cont.</vt:lpstr>
      <vt:lpstr>Next Steps and Further Relief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TEXT</dc:title>
  <dc:creator>Caroline Persinger</dc:creator>
  <cp:lastModifiedBy>Scott Friedman</cp:lastModifiedBy>
  <cp:revision>95</cp:revision>
  <dcterms:created xsi:type="dcterms:W3CDTF">2015-09-17T13:29:34Z</dcterms:created>
  <dcterms:modified xsi:type="dcterms:W3CDTF">2018-10-29T22:36:13Z</dcterms:modified>
</cp:coreProperties>
</file>