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48"/>
  </p:notesMasterIdLst>
  <p:handoutMasterIdLst>
    <p:handoutMasterId r:id="rId49"/>
  </p:handoutMasterIdLst>
  <p:sldIdLst>
    <p:sldId id="258" r:id="rId3"/>
    <p:sldId id="813" r:id="rId4"/>
    <p:sldId id="796" r:id="rId5"/>
    <p:sldId id="797" r:id="rId6"/>
    <p:sldId id="798" r:id="rId7"/>
    <p:sldId id="799" r:id="rId8"/>
    <p:sldId id="800" r:id="rId9"/>
    <p:sldId id="801" r:id="rId10"/>
    <p:sldId id="802" r:id="rId11"/>
    <p:sldId id="803" r:id="rId12"/>
    <p:sldId id="804" r:id="rId13"/>
    <p:sldId id="805" r:id="rId14"/>
    <p:sldId id="806" r:id="rId15"/>
    <p:sldId id="807" r:id="rId16"/>
    <p:sldId id="808" r:id="rId17"/>
    <p:sldId id="809" r:id="rId18"/>
    <p:sldId id="810" r:id="rId19"/>
    <p:sldId id="811" r:id="rId20"/>
    <p:sldId id="812" r:id="rId21"/>
    <p:sldId id="815" r:id="rId22"/>
    <p:sldId id="814" r:id="rId23"/>
    <p:sldId id="816" r:id="rId24"/>
    <p:sldId id="817" r:id="rId25"/>
    <p:sldId id="819" r:id="rId26"/>
    <p:sldId id="818" r:id="rId27"/>
    <p:sldId id="821" r:id="rId28"/>
    <p:sldId id="820" r:id="rId29"/>
    <p:sldId id="822" r:id="rId30"/>
    <p:sldId id="443" r:id="rId31"/>
    <p:sldId id="421" r:id="rId32"/>
    <p:sldId id="823" r:id="rId33"/>
    <p:sldId id="824" r:id="rId34"/>
    <p:sldId id="825" r:id="rId35"/>
    <p:sldId id="826" r:id="rId36"/>
    <p:sldId id="827" r:id="rId37"/>
    <p:sldId id="828" r:id="rId38"/>
    <p:sldId id="829" r:id="rId39"/>
    <p:sldId id="830" r:id="rId40"/>
    <p:sldId id="831" r:id="rId41"/>
    <p:sldId id="832" r:id="rId42"/>
    <p:sldId id="833" r:id="rId43"/>
    <p:sldId id="834" r:id="rId44"/>
    <p:sldId id="835" r:id="rId45"/>
    <p:sldId id="836" r:id="rId46"/>
    <p:sldId id="402" r:id="rId4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7B5E3BA-A6EF-41C8-BBCA-D9361352B826}">
          <p14:sldIdLst>
            <p14:sldId id="258"/>
            <p14:sldId id="813"/>
            <p14:sldId id="796"/>
            <p14:sldId id="797"/>
            <p14:sldId id="798"/>
            <p14:sldId id="799"/>
            <p14:sldId id="800"/>
            <p14:sldId id="801"/>
            <p14:sldId id="802"/>
            <p14:sldId id="803"/>
            <p14:sldId id="804"/>
            <p14:sldId id="805"/>
            <p14:sldId id="806"/>
            <p14:sldId id="807"/>
            <p14:sldId id="808"/>
            <p14:sldId id="809"/>
            <p14:sldId id="810"/>
            <p14:sldId id="811"/>
            <p14:sldId id="812"/>
            <p14:sldId id="815"/>
            <p14:sldId id="814"/>
            <p14:sldId id="816"/>
            <p14:sldId id="817"/>
            <p14:sldId id="819"/>
            <p14:sldId id="818"/>
            <p14:sldId id="821"/>
            <p14:sldId id="820"/>
            <p14:sldId id="822"/>
            <p14:sldId id="443"/>
            <p14:sldId id="421"/>
            <p14:sldId id="823"/>
            <p14:sldId id="824"/>
            <p14:sldId id="825"/>
            <p14:sldId id="826"/>
            <p14:sldId id="827"/>
            <p14:sldId id="828"/>
            <p14:sldId id="829"/>
            <p14:sldId id="830"/>
            <p14:sldId id="831"/>
            <p14:sldId id="832"/>
            <p14:sldId id="833"/>
            <p14:sldId id="834"/>
            <p14:sldId id="835"/>
            <p14:sldId id="836"/>
            <p14:sldId id="4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64BA"/>
    <a:srgbClr val="F0F0F0"/>
    <a:srgbClr val="EAEAEA"/>
    <a:srgbClr val="FF5050"/>
    <a:srgbClr val="FF7C8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164" autoAdjust="0"/>
    <p:restoredTop sz="94660"/>
  </p:normalViewPr>
  <p:slideViewPr>
    <p:cSldViewPr snapToGrid="0">
      <p:cViewPr varScale="1">
        <p:scale>
          <a:sx n="61" d="100"/>
          <a:sy n="61" d="100"/>
        </p:scale>
        <p:origin x="683" y="29"/>
      </p:cViewPr>
      <p:guideLst/>
    </p:cSldViewPr>
  </p:slideViewPr>
  <p:notesTextViewPr>
    <p:cViewPr>
      <p:scale>
        <a:sx n="1" d="1"/>
        <a:sy n="1" d="1"/>
      </p:scale>
      <p:origin x="0" y="0"/>
    </p:cViewPr>
  </p:notesTextViewPr>
  <p:sorterViewPr>
    <p:cViewPr varScale="1">
      <p:scale>
        <a:sx n="100" d="100"/>
        <a:sy n="100" d="100"/>
      </p:scale>
      <p:origin x="0" y="-28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766798E-C424-4FE1-9ACF-20EBD7DE74AE}"/>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AB6A0DAF-7653-435D-A40D-364A19754395}"/>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5268DD0-A01E-49E8-B8C1-5797265D1F6E}" type="datetimeFigureOut">
              <a:rPr lang="en-US" smtClean="0"/>
              <a:t>9/12/2018</a:t>
            </a:fld>
            <a:endParaRPr lang="en-US" dirty="0"/>
          </a:p>
        </p:txBody>
      </p:sp>
      <p:sp>
        <p:nvSpPr>
          <p:cNvPr id="4" name="Footer Placeholder 3">
            <a:extLst>
              <a:ext uri="{FF2B5EF4-FFF2-40B4-BE49-F238E27FC236}">
                <a16:creationId xmlns:a16="http://schemas.microsoft.com/office/drawing/2014/main" xmlns="" id="{6FC543DC-046B-4AEE-AFFB-8169F339993B}"/>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BA9DC555-968B-4B98-B4AF-3921EA2B3419}"/>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4184C5D-A8BE-431C-87A4-C5D1BA6878D7}" type="slidenum">
              <a:rPr lang="en-US" smtClean="0"/>
              <a:t>‹#›</a:t>
            </a:fld>
            <a:endParaRPr lang="en-US" dirty="0"/>
          </a:p>
        </p:txBody>
      </p:sp>
    </p:spTree>
    <p:extLst>
      <p:ext uri="{BB962C8B-B14F-4D97-AF65-F5344CB8AC3E}">
        <p14:creationId xmlns:p14="http://schemas.microsoft.com/office/powerpoint/2010/main" val="189136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B5D087B-BA11-4934-BBBE-BCC70374EAAF}" type="datetimeFigureOut">
              <a:rPr lang="en-US" smtClean="0"/>
              <a:t>9/12/2018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17B12B6-8FB5-4E28-AA07-74084EC191DC}" type="slidenum">
              <a:rPr lang="en-US" smtClean="0"/>
              <a:t>‹#›</a:t>
            </a:fld>
            <a:endParaRPr lang="en-US" dirty="0"/>
          </a:p>
        </p:txBody>
      </p:sp>
    </p:spTree>
    <p:extLst>
      <p:ext uri="{BB962C8B-B14F-4D97-AF65-F5344CB8AC3E}">
        <p14:creationId xmlns:p14="http://schemas.microsoft.com/office/powerpoint/2010/main" val="3437615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1040801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1458782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482927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883" indent="0" algn="ctr">
              <a:buNone/>
              <a:defRPr sz="1500"/>
            </a:lvl2pPr>
            <a:lvl3pPr marL="685765" indent="0" algn="ctr">
              <a:buNone/>
              <a:defRPr sz="1350"/>
            </a:lvl3pPr>
            <a:lvl4pPr marL="1028648"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501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8330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4"/>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p:spPr>
        <p:txBody>
          <a:bodyPr/>
          <a:lstStyle>
            <a:lvl1pPr marL="0" indent="0">
              <a:buNone/>
              <a:defRPr sz="1800">
                <a:solidFill>
                  <a:schemeClr val="tx1"/>
                </a:solidFill>
              </a:defRPr>
            </a:lvl1pPr>
            <a:lvl2pPr marL="342883" indent="0">
              <a:buNone/>
              <a:defRPr sz="1500">
                <a:solidFill>
                  <a:schemeClr val="tx1">
                    <a:tint val="75000"/>
                  </a:schemeClr>
                </a:solidFill>
              </a:defRPr>
            </a:lvl2pPr>
            <a:lvl3pPr marL="685765" indent="0">
              <a:buNone/>
              <a:defRPr sz="1350">
                <a:solidFill>
                  <a:schemeClr val="tx1">
                    <a:tint val="75000"/>
                  </a:schemeClr>
                </a:solidFill>
              </a:defRPr>
            </a:lvl3pPr>
            <a:lvl4pPr marL="1028648" indent="0">
              <a:buNone/>
              <a:defRPr sz="1200">
                <a:solidFill>
                  <a:schemeClr val="tx1">
                    <a:tint val="75000"/>
                  </a:schemeClr>
                </a:solidFill>
              </a:defRPr>
            </a:lvl4pPr>
            <a:lvl5pPr marL="1371530" indent="0">
              <a:buNone/>
              <a:defRPr sz="1200">
                <a:solidFill>
                  <a:schemeClr val="tx1">
                    <a:tint val="75000"/>
                  </a:schemeClr>
                </a:solidFill>
              </a:defRPr>
            </a:lvl5pPr>
            <a:lvl6pPr marL="1714412" indent="0">
              <a:buNone/>
              <a:defRPr sz="1200">
                <a:solidFill>
                  <a:schemeClr val="tx1">
                    <a:tint val="75000"/>
                  </a:schemeClr>
                </a:solidFill>
              </a:defRPr>
            </a:lvl6pPr>
            <a:lvl7pPr marL="2057295" indent="0">
              <a:buNone/>
              <a:defRPr sz="1200">
                <a:solidFill>
                  <a:schemeClr val="tx1">
                    <a:tint val="75000"/>
                  </a:schemeClr>
                </a:solidFill>
              </a:defRPr>
            </a:lvl7pPr>
            <a:lvl8pPr marL="2400177" indent="0">
              <a:buNone/>
              <a:defRPr sz="1200">
                <a:solidFill>
                  <a:schemeClr val="tx1">
                    <a:tint val="75000"/>
                  </a:schemeClr>
                </a:solidFill>
              </a:defRPr>
            </a:lvl8pPr>
            <a:lvl9pPr marL="274306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8603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70573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883" indent="0">
              <a:buNone/>
              <a:defRPr sz="1500" b="1"/>
            </a:lvl2pPr>
            <a:lvl3pPr marL="685765" indent="0">
              <a:buNone/>
              <a:defRPr sz="1350" b="1"/>
            </a:lvl3pPr>
            <a:lvl4pPr marL="1028648" indent="0">
              <a:buNone/>
              <a:defRPr sz="1200" b="1"/>
            </a:lvl4pPr>
            <a:lvl5pPr marL="1371530" indent="0">
              <a:buNone/>
              <a:defRPr sz="1200" b="1"/>
            </a:lvl5pPr>
            <a:lvl6pPr marL="1714412" indent="0">
              <a:buNone/>
              <a:defRPr sz="1200" b="1"/>
            </a:lvl6pPr>
            <a:lvl7pPr marL="2057295" indent="0">
              <a:buNone/>
              <a:defRPr sz="1200" b="1"/>
            </a:lvl7pPr>
            <a:lvl8pPr marL="2400177" indent="0">
              <a:buNone/>
              <a:defRPr sz="1200" b="1"/>
            </a:lvl8pPr>
            <a:lvl9pPr marL="274306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800" b="1"/>
            </a:lvl1pPr>
            <a:lvl2pPr marL="342883" indent="0">
              <a:buNone/>
              <a:defRPr sz="1500" b="1"/>
            </a:lvl2pPr>
            <a:lvl3pPr marL="685765" indent="0">
              <a:buNone/>
              <a:defRPr sz="1350" b="1"/>
            </a:lvl3pPr>
            <a:lvl4pPr marL="1028648" indent="0">
              <a:buNone/>
              <a:defRPr sz="1200" b="1"/>
            </a:lvl4pPr>
            <a:lvl5pPr marL="1371530" indent="0">
              <a:buNone/>
              <a:defRPr sz="1200" b="1"/>
            </a:lvl5pPr>
            <a:lvl6pPr marL="1714412" indent="0">
              <a:buNone/>
              <a:defRPr sz="1200" b="1"/>
            </a:lvl6pPr>
            <a:lvl7pPr marL="2057295" indent="0">
              <a:buNone/>
              <a:defRPr sz="1200" b="1"/>
            </a:lvl7pPr>
            <a:lvl8pPr marL="2400177" indent="0">
              <a:buNone/>
              <a:defRPr sz="1200" b="1"/>
            </a:lvl8pPr>
            <a:lvl9pPr marL="2743060" indent="0">
              <a:buNone/>
              <a:defRPr sz="12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375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10881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8780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883" indent="0">
              <a:buNone/>
              <a:defRPr sz="1050"/>
            </a:lvl2pPr>
            <a:lvl3pPr marL="685765" indent="0">
              <a:buNone/>
              <a:defRPr sz="900"/>
            </a:lvl3pPr>
            <a:lvl4pPr marL="1028648" indent="0">
              <a:buNone/>
              <a:defRPr sz="750"/>
            </a:lvl4pPr>
            <a:lvl5pPr marL="1371530" indent="0">
              <a:buNone/>
              <a:defRPr sz="750"/>
            </a:lvl5pPr>
            <a:lvl6pPr marL="1714412" indent="0">
              <a:buNone/>
              <a:defRPr sz="750"/>
            </a:lvl6pPr>
            <a:lvl7pPr marL="2057295" indent="0">
              <a:buNone/>
              <a:defRPr sz="750"/>
            </a:lvl7pPr>
            <a:lvl8pPr marL="2400177" indent="0">
              <a:buNone/>
              <a:defRPr sz="750"/>
            </a:lvl8pPr>
            <a:lvl9pPr marL="274306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50617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37266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2"/>
            <a:ext cx="4629150" cy="4873625"/>
          </a:xfrm>
        </p:spPr>
        <p:txBody>
          <a:bodyPr anchor="t"/>
          <a:lstStyle>
            <a:lvl1pPr marL="0" indent="0">
              <a:buNone/>
              <a:defRPr sz="2400"/>
            </a:lvl1pPr>
            <a:lvl2pPr marL="342883" indent="0">
              <a:buNone/>
              <a:defRPr sz="2100"/>
            </a:lvl2pPr>
            <a:lvl3pPr marL="685765" indent="0">
              <a:buNone/>
              <a:defRPr sz="1800"/>
            </a:lvl3pPr>
            <a:lvl4pPr marL="1028648" indent="0">
              <a:buNone/>
              <a:defRPr sz="1500"/>
            </a:lvl4pPr>
            <a:lvl5pPr marL="1371530" indent="0">
              <a:buNone/>
              <a:defRPr sz="1500"/>
            </a:lvl5pPr>
            <a:lvl6pPr marL="1714412" indent="0">
              <a:buNone/>
              <a:defRPr sz="1500"/>
            </a:lvl6pPr>
            <a:lvl7pPr marL="2057295" indent="0">
              <a:buNone/>
              <a:defRPr sz="1500"/>
            </a:lvl7pPr>
            <a:lvl8pPr marL="2400177" indent="0">
              <a:buNone/>
              <a:defRPr sz="1500"/>
            </a:lvl8pPr>
            <a:lvl9pPr marL="274306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883" indent="0">
              <a:buNone/>
              <a:defRPr sz="1050"/>
            </a:lvl2pPr>
            <a:lvl3pPr marL="685765" indent="0">
              <a:buNone/>
              <a:defRPr sz="900"/>
            </a:lvl3pPr>
            <a:lvl4pPr marL="1028648" indent="0">
              <a:buNone/>
              <a:defRPr sz="750"/>
            </a:lvl4pPr>
            <a:lvl5pPr marL="1371530" indent="0">
              <a:buNone/>
              <a:defRPr sz="750"/>
            </a:lvl5pPr>
            <a:lvl6pPr marL="1714412" indent="0">
              <a:buNone/>
              <a:defRPr sz="750"/>
            </a:lvl6pPr>
            <a:lvl7pPr marL="2057295" indent="0">
              <a:buNone/>
              <a:defRPr sz="750"/>
            </a:lvl7pPr>
            <a:lvl8pPr marL="2400177" indent="0">
              <a:buNone/>
              <a:defRPr sz="750"/>
            </a:lvl8pPr>
            <a:lvl9pPr marL="274306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62992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805516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D9612-059F-4B99-A418-557E42848EB3}" type="datetimeFigureOut">
              <a:rPr lang="en-US" smtClean="0">
                <a:solidFill>
                  <a:prstClr val="black">
                    <a:tint val="75000"/>
                  </a:prstClr>
                </a:solidFill>
              </a:rPr>
              <a:pPr/>
              <a:t>9/12/2018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D0D75D9-80B5-4333-92A2-47D41D593F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1730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1673862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4042188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346603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107702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305862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65872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4D9612-059F-4B99-A418-557E42848EB3}"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0D75D9-80B5-4333-92A2-47D41D593F90}" type="slidenum">
              <a:rPr lang="en-US" smtClean="0"/>
              <a:t>‹#›</a:t>
            </a:fld>
            <a:endParaRPr lang="en-US" dirty="0"/>
          </a:p>
        </p:txBody>
      </p:sp>
    </p:spTree>
    <p:extLst>
      <p:ext uri="{BB962C8B-B14F-4D97-AF65-F5344CB8AC3E}">
        <p14:creationId xmlns:p14="http://schemas.microsoft.com/office/powerpoint/2010/main" val="281161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D9612-059F-4B99-A418-557E42848EB3}" type="datetimeFigureOut">
              <a:rPr lang="en-US" smtClean="0"/>
              <a:t>9/12/2018</a:t>
            </a:fld>
            <a:endParaRPr lang="en-US" dirty="0"/>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75D9-80B5-4333-92A2-47D41D593F90}" type="slidenum">
              <a:rPr lang="en-US" smtClean="0"/>
              <a:t>‹#›</a:t>
            </a:fld>
            <a:endParaRPr lang="en-US" dirty="0"/>
          </a:p>
        </p:txBody>
      </p:sp>
    </p:spTree>
    <p:extLst>
      <p:ext uri="{BB962C8B-B14F-4D97-AF65-F5344CB8AC3E}">
        <p14:creationId xmlns:p14="http://schemas.microsoft.com/office/powerpoint/2010/main" val="35819963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E54D9612-059F-4B99-A418-557E42848EB3}" type="datetimeFigureOut">
              <a:rPr lang="en-US" smtClean="0">
                <a:solidFill>
                  <a:prstClr val="black">
                    <a:tint val="75000"/>
                  </a:prstClr>
                </a:solidFill>
              </a:rPr>
              <a:pPr defTabSz="685800"/>
              <a:t>9/12/2018</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6D0D75D9-80B5-4333-92A2-47D41D593F90}" type="slidenum">
              <a:rPr lang="en-US" smtClean="0">
                <a:solidFill>
                  <a:prstClr val="black">
                    <a:tint val="75000"/>
                  </a:prstClr>
                </a:solidFill>
              </a:rPr>
              <a:pPr defTabSz="685800"/>
              <a:t>‹#›</a:t>
            </a:fld>
            <a:endParaRPr lang="en-US" dirty="0">
              <a:solidFill>
                <a:prstClr val="black">
                  <a:tint val="75000"/>
                </a:prstClr>
              </a:solidFill>
            </a:endParaRPr>
          </a:p>
        </p:txBody>
      </p:sp>
    </p:spTree>
    <p:extLst>
      <p:ext uri="{BB962C8B-B14F-4D97-AF65-F5344CB8AC3E}">
        <p14:creationId xmlns:p14="http://schemas.microsoft.com/office/powerpoint/2010/main" val="5890761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765"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1" indent="-171441" algn="l" defTabSz="685765"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4" indent="-171441" algn="l" defTabSz="685765"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1" algn="l" defTabSz="685765"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89" indent="-171441" algn="l" defTabSz="6857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1" indent="-171441" algn="l" defTabSz="6857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19" indent="-171441" algn="l" defTabSz="6857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5" rtl="0" eaLnBrk="1" latinLnBrk="0" hangingPunct="1">
        <a:defRPr sz="1350" kern="1200">
          <a:solidFill>
            <a:schemeClr val="tx1"/>
          </a:solidFill>
          <a:latin typeface="+mn-lt"/>
          <a:ea typeface="+mn-ea"/>
          <a:cs typeface="+mn-cs"/>
        </a:defRPr>
      </a:lvl1pPr>
      <a:lvl2pPr marL="342883" algn="l" defTabSz="685765" rtl="0" eaLnBrk="1" latinLnBrk="0" hangingPunct="1">
        <a:defRPr sz="1350" kern="1200">
          <a:solidFill>
            <a:schemeClr val="tx1"/>
          </a:solidFill>
          <a:latin typeface="+mn-lt"/>
          <a:ea typeface="+mn-ea"/>
          <a:cs typeface="+mn-cs"/>
        </a:defRPr>
      </a:lvl2pPr>
      <a:lvl3pPr marL="685765" algn="l" defTabSz="685765" rtl="0" eaLnBrk="1" latinLnBrk="0" hangingPunct="1">
        <a:defRPr sz="1350" kern="1200">
          <a:solidFill>
            <a:schemeClr val="tx1"/>
          </a:solidFill>
          <a:latin typeface="+mn-lt"/>
          <a:ea typeface="+mn-ea"/>
          <a:cs typeface="+mn-cs"/>
        </a:defRPr>
      </a:lvl3pPr>
      <a:lvl4pPr marL="1028648" algn="l" defTabSz="685765" rtl="0" eaLnBrk="1" latinLnBrk="0" hangingPunct="1">
        <a:defRPr sz="1350" kern="1200">
          <a:solidFill>
            <a:schemeClr val="tx1"/>
          </a:solidFill>
          <a:latin typeface="+mn-lt"/>
          <a:ea typeface="+mn-ea"/>
          <a:cs typeface="+mn-cs"/>
        </a:defRPr>
      </a:lvl4pPr>
      <a:lvl5pPr marL="1371530" algn="l" defTabSz="685765" rtl="0" eaLnBrk="1" latinLnBrk="0" hangingPunct="1">
        <a:defRPr sz="1350" kern="1200">
          <a:solidFill>
            <a:schemeClr val="tx1"/>
          </a:solidFill>
          <a:latin typeface="+mn-lt"/>
          <a:ea typeface="+mn-ea"/>
          <a:cs typeface="+mn-cs"/>
        </a:defRPr>
      </a:lvl5pPr>
      <a:lvl6pPr marL="1714412" algn="l" defTabSz="685765" rtl="0" eaLnBrk="1" latinLnBrk="0" hangingPunct="1">
        <a:defRPr sz="1350" kern="1200">
          <a:solidFill>
            <a:schemeClr val="tx1"/>
          </a:solidFill>
          <a:latin typeface="+mn-lt"/>
          <a:ea typeface="+mn-ea"/>
          <a:cs typeface="+mn-cs"/>
        </a:defRPr>
      </a:lvl6pPr>
      <a:lvl7pPr marL="2057295" algn="l" defTabSz="685765" rtl="0" eaLnBrk="1" latinLnBrk="0" hangingPunct="1">
        <a:defRPr sz="1350" kern="1200">
          <a:solidFill>
            <a:schemeClr val="tx1"/>
          </a:solidFill>
          <a:latin typeface="+mn-lt"/>
          <a:ea typeface="+mn-ea"/>
          <a:cs typeface="+mn-cs"/>
        </a:defRPr>
      </a:lvl7pPr>
      <a:lvl8pPr marL="2400177" algn="l" defTabSz="685765" rtl="0" eaLnBrk="1" latinLnBrk="0" hangingPunct="1">
        <a:defRPr sz="1350" kern="1200">
          <a:solidFill>
            <a:schemeClr val="tx1"/>
          </a:solidFill>
          <a:latin typeface="+mn-lt"/>
          <a:ea typeface="+mn-ea"/>
          <a:cs typeface="+mn-cs"/>
        </a:defRPr>
      </a:lvl8pPr>
      <a:lvl9pPr marL="2743060" algn="l" defTabSz="68576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s://www.ses.com/fccregistration" TargetMode="Externa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hyperlink" Target="mailto:mlovejoy@americancable.org" TargetMode="External"/><Relationship Id="rId7" Type="http://schemas.openxmlformats.org/officeDocument/2006/relationships/hyperlink" Target="mailto:bhurley@americancable.org" TargetMode="External"/><Relationship Id="rId2" Type="http://schemas.openxmlformats.org/officeDocument/2006/relationships/image" Target="../media/image1.jpeg"/><Relationship Id="rId1" Type="http://schemas.openxmlformats.org/officeDocument/2006/relationships/slideLayout" Target="../slideLayouts/slideLayout13.xml"/><Relationship Id="rId6" Type="http://schemas.openxmlformats.org/officeDocument/2006/relationships/hyperlink" Target="mailto:rlieberman@americancable.org" TargetMode="External"/><Relationship Id="rId5" Type="http://schemas.openxmlformats.org/officeDocument/2006/relationships/hyperlink" Target="mailto:rshema@americancable.org" TargetMode="External"/><Relationship Id="rId4" Type="http://schemas.openxmlformats.org/officeDocument/2006/relationships/hyperlink" Target="mailto:mpolka@americancable.org"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E9C31D65-F94B-4223-8BB5-32333E8DFC0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title"/>
          </p:nvPr>
        </p:nvSpPr>
        <p:spPr>
          <a:xfrm>
            <a:off x="2667000" y="365130"/>
            <a:ext cx="5848350" cy="1325563"/>
          </a:xfrm>
        </p:spPr>
        <p:txBody>
          <a:bodyPr>
            <a:noAutofit/>
          </a:bodyPr>
          <a:lstStyle/>
          <a:p>
            <a:pPr algn="ctr"/>
            <a:r>
              <a:rPr lang="en-US" sz="4500" b="1" cap="small" dirty="0">
                <a:latin typeface="+mn-lt"/>
              </a:rPr>
              <a:t/>
            </a:r>
            <a:br>
              <a:rPr lang="en-US" sz="4500" b="1" cap="small" dirty="0">
                <a:latin typeface="+mn-lt"/>
              </a:rPr>
            </a:br>
            <a:r>
              <a:rPr lang="en-US" sz="4500" b="1" cap="small" dirty="0">
                <a:latin typeface="+mn-lt"/>
              </a:rPr>
              <a:t/>
            </a:r>
            <a:br>
              <a:rPr lang="en-US" sz="4500" b="1" cap="small" dirty="0">
                <a:latin typeface="+mn-lt"/>
              </a:rPr>
            </a:br>
            <a:r>
              <a:rPr lang="en-US" sz="4500" b="1" cap="small" dirty="0">
                <a:latin typeface="+mn-lt"/>
              </a:rPr>
              <a:t>Washington Update:</a:t>
            </a:r>
            <a:br>
              <a:rPr lang="en-US" sz="4500" b="1" cap="small" dirty="0">
                <a:latin typeface="+mn-lt"/>
              </a:rPr>
            </a:br>
            <a:r>
              <a:rPr lang="en-US" sz="3600" b="1" cap="small" dirty="0">
                <a:latin typeface="+mn-lt"/>
              </a:rPr>
              <a:t>Recent Developments in Video Regulation</a:t>
            </a:r>
            <a:endParaRPr lang="en-US" sz="4500" b="1" cap="small" dirty="0">
              <a:latin typeface="+mn-lt"/>
            </a:endParaRPr>
          </a:p>
        </p:txBody>
      </p:sp>
      <p:sp>
        <p:nvSpPr>
          <p:cNvPr id="4" name="Content Placeholder 3"/>
          <p:cNvSpPr>
            <a:spLocks noGrp="1"/>
          </p:cNvSpPr>
          <p:nvPr>
            <p:ph idx="1"/>
          </p:nvPr>
        </p:nvSpPr>
        <p:spPr>
          <a:xfrm>
            <a:off x="2667000" y="3504037"/>
            <a:ext cx="5848350" cy="2672926"/>
          </a:xfrm>
        </p:spPr>
        <p:txBody>
          <a:bodyPr/>
          <a:lstStyle/>
          <a:p>
            <a:pPr marL="0" indent="0" algn="ctr">
              <a:buNone/>
            </a:pPr>
            <a:endParaRPr lang="en-US" dirty="0"/>
          </a:p>
          <a:p>
            <a:pPr marL="0" indent="0" algn="ctr">
              <a:buNone/>
            </a:pPr>
            <a:r>
              <a:rPr lang="en-US" dirty="0"/>
              <a:t>Mary Lovejoy</a:t>
            </a:r>
            <a:br>
              <a:rPr lang="en-US" dirty="0"/>
            </a:br>
            <a:r>
              <a:rPr lang="en-US" dirty="0"/>
              <a:t>Vice President of Regulatory Affairs</a:t>
            </a:r>
            <a:br>
              <a:rPr lang="en-US" dirty="0"/>
            </a:br>
            <a:r>
              <a:rPr lang="en-US" dirty="0"/>
              <a:t>American Cable Association</a:t>
            </a:r>
          </a:p>
          <a:p>
            <a:pPr marL="0" indent="0" algn="ctr">
              <a:buNone/>
            </a:pPr>
            <a:endParaRPr lang="en-US" dirty="0"/>
          </a:p>
        </p:txBody>
      </p:sp>
      <p:sp>
        <p:nvSpPr>
          <p:cNvPr id="5" name="Slide Number Placeholder 2">
            <a:extLst>
              <a:ext uri="{FF2B5EF4-FFF2-40B4-BE49-F238E27FC236}">
                <a16:creationId xmlns:a16="http://schemas.microsoft.com/office/drawing/2014/main" xmlns="" id="{8DA8F903-32DE-44AA-A14A-1C70B39BE940}"/>
              </a:ext>
            </a:extLst>
          </p:cNvPr>
          <p:cNvSpPr txBox="1">
            <a:spLocks/>
          </p:cNvSpPr>
          <p:nvPr/>
        </p:nvSpPr>
        <p:spPr>
          <a:xfrm>
            <a:off x="4562475" y="6480483"/>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a:t>
            </a:fld>
            <a:endParaRPr lang="en-US" sz="1600" dirty="0"/>
          </a:p>
        </p:txBody>
      </p:sp>
    </p:spTree>
    <p:extLst>
      <p:ext uri="{BB962C8B-B14F-4D97-AF65-F5344CB8AC3E}">
        <p14:creationId xmlns:p14="http://schemas.microsoft.com/office/powerpoint/2010/main" val="1732342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09891"/>
            <a:ext cx="8606528" cy="4948929"/>
          </a:xfrm>
        </p:spPr>
        <p:txBody>
          <a:bodyPr>
            <a:normAutofit fontScale="92500"/>
          </a:bodyPr>
          <a:lstStyle/>
          <a:p>
            <a:pPr marL="0" indent="0">
              <a:buNone/>
            </a:pPr>
            <a:r>
              <a:rPr lang="en-US" sz="3600" b="1" dirty="0"/>
              <a:t>Other Requirements</a:t>
            </a:r>
          </a:p>
          <a:p>
            <a:pPr lvl="0"/>
            <a:r>
              <a:rPr lang="en-US" b="1" dirty="0"/>
              <a:t>Notification</a:t>
            </a:r>
          </a:p>
          <a:p>
            <a:pPr lvl="1"/>
            <a:r>
              <a:rPr lang="en-US" sz="2200" dirty="0"/>
              <a:t>Must clearly and conspicuously inform consumers about the availability of accessible navigation devices when responding to a consumer inquiry about equipment, service, accessibility, or other issues.</a:t>
            </a:r>
          </a:p>
          <a:p>
            <a:pPr lvl="1"/>
            <a:r>
              <a:rPr lang="en-US" sz="2200" dirty="0"/>
              <a:t>Must prominently display notice of availability on official website.  Notice must include the means through which a customer can make a request for an accessible device.</a:t>
            </a:r>
          </a:p>
          <a:p>
            <a:pPr lvl="1"/>
            <a:r>
              <a:rPr lang="en-US" sz="2200" dirty="0"/>
              <a:t>Must include contact information for a specific person, office, or entity to whom such requests are to be made.  The point of contact must be able to answer both general and specific questions about the availability of accessible equipment and must be able to direct consumers to a place where they can locate information about how to activate and use accessibility features.</a:t>
            </a:r>
          </a:p>
          <a:p>
            <a:pPr lvl="1"/>
            <a:r>
              <a:rPr lang="en-US" sz="2200" dirty="0"/>
              <a:t>All notices must be provided in an accessible format.</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10</a:t>
            </a:fld>
            <a:endParaRPr lang="en-US" sz="1600" dirty="0"/>
          </a:p>
        </p:txBody>
      </p:sp>
    </p:spTree>
    <p:extLst>
      <p:ext uri="{BB962C8B-B14F-4D97-AF65-F5344CB8AC3E}">
        <p14:creationId xmlns:p14="http://schemas.microsoft.com/office/powerpoint/2010/main" val="2592973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fontScale="92500" lnSpcReduction="10000"/>
          </a:bodyPr>
          <a:lstStyle/>
          <a:p>
            <a:pPr marL="0" indent="0">
              <a:buNone/>
            </a:pPr>
            <a:r>
              <a:rPr lang="en-US" sz="3600" b="1" dirty="0"/>
              <a:t>Other Requirements, cont.</a:t>
            </a:r>
          </a:p>
          <a:p>
            <a:pPr lvl="0"/>
            <a:r>
              <a:rPr lang="en-US" b="1" dirty="0"/>
              <a:t>Information and Documentation</a:t>
            </a:r>
          </a:p>
          <a:p>
            <a:pPr lvl="1"/>
            <a:r>
              <a:rPr lang="en-US" sz="2200" dirty="0"/>
              <a:t>Must ensure access to information and documentation it provides to its customers, if achievable.  Information and documentation include: (</a:t>
            </a:r>
            <a:r>
              <a:rPr lang="en-US" sz="2200" dirty="0" err="1"/>
              <a:t>i</a:t>
            </a:r>
            <a:r>
              <a:rPr lang="en-US" sz="2200" dirty="0"/>
              <a:t>) user guides; (ii) bills; (iii) installation guides for end-user installable devices; and (iv) product support communications, regarding both the product in general and the accessibility features of the product.</a:t>
            </a:r>
          </a:p>
          <a:p>
            <a:pPr lvl="1"/>
            <a:r>
              <a:rPr lang="en-US" sz="2200" dirty="0"/>
              <a:t>Must provide a description of the accessibility and compatibility features.  Must provide such information, upon request, in alternate formats or alternate modes at no extra charge.  </a:t>
            </a:r>
            <a:r>
              <a:rPr lang="en-US" sz="2200" b="1" dirty="0"/>
              <a:t>A request for an accessible device constitutes a request of such information in an accessible format.</a:t>
            </a:r>
            <a:endParaRPr lang="en-US" sz="2200" dirty="0"/>
          </a:p>
          <a:p>
            <a:pPr lvl="1"/>
            <a:r>
              <a:rPr lang="en-US" sz="2200" dirty="0"/>
              <a:t>Must provide end-user product documentation in alternate formats or alternate modes upon request at no extra charge.  </a:t>
            </a:r>
            <a:r>
              <a:rPr lang="en-US" sz="2200" b="1" dirty="0"/>
              <a:t>A request for an accessible device constitutes a request for a documentation in an accessible format.</a:t>
            </a:r>
            <a:endParaRPr lang="en-US" sz="2200" dirty="0"/>
          </a:p>
          <a:p>
            <a:pPr lvl="1"/>
            <a:r>
              <a:rPr lang="en-US" sz="2200" dirty="0"/>
              <a:t>Must provide customer and technical support in call centers at no extra charge.</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11</a:t>
            </a:fld>
            <a:endParaRPr lang="en-US" sz="1600" dirty="0"/>
          </a:p>
        </p:txBody>
      </p:sp>
    </p:spTree>
    <p:extLst>
      <p:ext uri="{BB962C8B-B14F-4D97-AF65-F5344CB8AC3E}">
        <p14:creationId xmlns:p14="http://schemas.microsoft.com/office/powerpoint/2010/main" val="1914922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Other Requirements, cont.</a:t>
            </a:r>
          </a:p>
          <a:p>
            <a:pPr lvl="0"/>
            <a:r>
              <a:rPr lang="en-US" sz="2600" b="1" dirty="0"/>
              <a:t>Training</a:t>
            </a:r>
          </a:p>
          <a:p>
            <a:pPr lvl="1"/>
            <a:r>
              <a:rPr lang="en-US" sz="2000" dirty="0"/>
              <a:t>Must develop employee training programs that cover:</a:t>
            </a:r>
          </a:p>
          <a:p>
            <a:pPr lvl="2"/>
            <a:r>
              <a:rPr lang="en-US" dirty="0"/>
              <a:t>Accessibility requirements</a:t>
            </a:r>
          </a:p>
          <a:p>
            <a:pPr lvl="2"/>
            <a:r>
              <a:rPr lang="en-US" dirty="0"/>
              <a:t>Means of communicating with individuals with disabilities</a:t>
            </a:r>
          </a:p>
          <a:p>
            <a:pPr lvl="2"/>
            <a:r>
              <a:rPr lang="en-US" dirty="0"/>
              <a:t>Commonly used adaptive technology used with the manufacturer’s products</a:t>
            </a:r>
          </a:p>
          <a:p>
            <a:pPr lvl="2"/>
            <a:r>
              <a:rPr lang="en-US" dirty="0"/>
              <a:t>Designing for accessibility</a:t>
            </a:r>
          </a:p>
          <a:p>
            <a:pPr lvl="2"/>
            <a:r>
              <a:rPr lang="en-US" dirty="0"/>
              <a:t>Solutions for accessibility and compatibility</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12</a:t>
            </a:fld>
            <a:endParaRPr lang="en-US" sz="1600" dirty="0"/>
          </a:p>
        </p:txBody>
      </p:sp>
    </p:spTree>
    <p:extLst>
      <p:ext uri="{BB962C8B-B14F-4D97-AF65-F5344CB8AC3E}">
        <p14:creationId xmlns:p14="http://schemas.microsoft.com/office/powerpoint/2010/main" val="2495976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What solutions are available to you?</a:t>
            </a:r>
          </a:p>
          <a:p>
            <a:r>
              <a:rPr lang="en-US" sz="2600" b="1" dirty="0"/>
              <a:t>IPTV Providers – Talk to your vendors</a:t>
            </a:r>
          </a:p>
          <a:p>
            <a:r>
              <a:rPr lang="en-US" sz="2600" b="1" dirty="0"/>
              <a:t>QAM Providers</a:t>
            </a:r>
          </a:p>
          <a:p>
            <a:pPr lvl="1"/>
            <a:r>
              <a:rPr lang="en-US" sz="2000" dirty="0"/>
              <a:t>DVR Solution - Purchase TiVo Bolt </a:t>
            </a:r>
            <a:r>
              <a:rPr lang="en-US" sz="2000" dirty="0" err="1"/>
              <a:t>Vox</a:t>
            </a:r>
            <a:r>
              <a:rPr lang="en-US" sz="2000" dirty="0"/>
              <a:t> at Retail (also required to purchase service plan)</a:t>
            </a:r>
          </a:p>
          <a:p>
            <a:pPr lvl="1"/>
            <a:r>
              <a:rPr lang="en-US" sz="2000" dirty="0"/>
              <a:t>Basic Solution - Evolution </a:t>
            </a:r>
            <a:r>
              <a:rPr lang="en-US" sz="2000" dirty="0" err="1"/>
              <a:t>eBox</a:t>
            </a:r>
            <a:r>
              <a:rPr lang="en-US" sz="2000" dirty="0"/>
              <a:t> IP Hybrid Set-Top Box with TiVo Experience</a:t>
            </a:r>
          </a:p>
          <a:p>
            <a:pPr marL="0" indent="0">
              <a:buNone/>
            </a:pPr>
            <a:r>
              <a:rPr lang="en-US" sz="2600" dirty="0"/>
              <a:t>Both QAM solutions require broadband Internet and are incompatible with VOD and analog signals</a:t>
            </a:r>
          </a:p>
          <a:p>
            <a:pPr marL="0" indent="0">
              <a:buNone/>
            </a:pPr>
            <a:endParaRPr lang="en-US" sz="3200" dirty="0"/>
          </a:p>
          <a:p>
            <a:pPr lvl="1"/>
            <a:endParaRPr lang="en-US" sz="32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13</a:t>
            </a:fld>
            <a:endParaRPr lang="en-US" sz="1600" dirty="0"/>
          </a:p>
        </p:txBody>
      </p:sp>
    </p:spTree>
    <p:extLst>
      <p:ext uri="{BB962C8B-B14F-4D97-AF65-F5344CB8AC3E}">
        <p14:creationId xmlns:p14="http://schemas.microsoft.com/office/powerpoint/2010/main" val="3497021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ACA Petition for Waiver</a:t>
            </a:r>
          </a:p>
          <a:p>
            <a:r>
              <a:rPr lang="en-US" sz="2600" dirty="0"/>
              <a:t>Requested Partial Waiver for QAM-based providers who offer VOD</a:t>
            </a:r>
          </a:p>
          <a:p>
            <a:r>
              <a:rPr lang="en-US" sz="2600" dirty="0"/>
              <a:t>Requested Full Waiver for systems that:</a:t>
            </a:r>
          </a:p>
          <a:p>
            <a:pPr lvl="1"/>
            <a:r>
              <a:rPr lang="en-US" sz="2000" dirty="0"/>
              <a:t>Do not offer broadband Internet service, or</a:t>
            </a:r>
          </a:p>
          <a:p>
            <a:pPr lvl="1"/>
            <a:r>
              <a:rPr lang="en-US" sz="2000" dirty="0"/>
              <a:t>Carry any channels only in analog format.</a:t>
            </a:r>
          </a:p>
          <a:p>
            <a:pPr lvl="1"/>
            <a:endParaRPr lang="en-US" sz="3200" b="1" dirty="0"/>
          </a:p>
          <a:p>
            <a:pPr marL="0" indent="0">
              <a:buNone/>
            </a:pPr>
            <a:endParaRPr lang="en-US" sz="3200" dirty="0"/>
          </a:p>
          <a:p>
            <a:pPr lvl="1"/>
            <a:endParaRPr lang="en-US" sz="32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14</a:t>
            </a:fld>
            <a:endParaRPr lang="en-US" sz="1600" dirty="0"/>
          </a:p>
        </p:txBody>
      </p:sp>
    </p:spTree>
    <p:extLst>
      <p:ext uri="{BB962C8B-B14F-4D97-AF65-F5344CB8AC3E}">
        <p14:creationId xmlns:p14="http://schemas.microsoft.com/office/powerpoint/2010/main" val="270166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ATSC 3.0 – “Next Generation” Broadcast Standard</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What is it?</a:t>
            </a:r>
          </a:p>
          <a:p>
            <a:r>
              <a:rPr lang="en-US" sz="2000" dirty="0"/>
              <a:t>New, IP based technical standard for television signals.</a:t>
            </a:r>
          </a:p>
          <a:p>
            <a:r>
              <a:rPr lang="en-US" sz="2000" dirty="0"/>
              <a:t>Better picture; better audio; better emergency alert services; improved off-air reception; can offer localized content; can bypass rating service; can provide non-broadcast services such as wireless, automotive, etc.</a:t>
            </a:r>
          </a:p>
          <a:p>
            <a:pPr marL="0" indent="0">
              <a:buNone/>
            </a:pPr>
            <a:r>
              <a:rPr lang="en-US" sz="3300" b="1" dirty="0"/>
              <a:t>What’s the issue?</a:t>
            </a:r>
          </a:p>
          <a:p>
            <a:r>
              <a:rPr lang="en-US" sz="2000" dirty="0"/>
              <a:t>ATSC 3.0 signals are not "backward compatible" with existing televisions, cable plants, or consumer premises equipment. </a:t>
            </a:r>
          </a:p>
          <a:p>
            <a:r>
              <a:rPr lang="en-US" sz="2000" dirty="0"/>
              <a:t>ATSC 3.0 transmissions that include advanced services, such as 4K or Ultra High Definition, require more bandwidth on cable plants.</a:t>
            </a:r>
          </a:p>
          <a:p>
            <a:pPr marL="0" indent="0">
              <a:buNone/>
            </a:pPr>
            <a:endParaRPr lang="en-US" sz="3200" dirty="0"/>
          </a:p>
          <a:p>
            <a:pPr lvl="1"/>
            <a:endParaRPr lang="en-US" sz="32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15</a:t>
            </a:fld>
            <a:endParaRPr lang="en-US" sz="1600" dirty="0"/>
          </a:p>
        </p:txBody>
      </p:sp>
    </p:spTree>
    <p:extLst>
      <p:ext uri="{BB962C8B-B14F-4D97-AF65-F5344CB8AC3E}">
        <p14:creationId xmlns:p14="http://schemas.microsoft.com/office/powerpoint/2010/main" val="933013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ATSC 3.0 – “Next Generation” Broadcast Standard</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2600" dirty="0"/>
              <a:t>On November 17, 2017, the FCC issued an Order permitting television stations to transmit in a new technical standard, known as "ATSC 3.0" or "</a:t>
            </a:r>
            <a:r>
              <a:rPr lang="en-US" sz="2600" dirty="0" err="1"/>
              <a:t>NextGen</a:t>
            </a:r>
            <a:r>
              <a:rPr lang="en-US" sz="2600" dirty="0"/>
              <a:t> TV," on a "voluntary" basis. </a:t>
            </a:r>
          </a:p>
          <a:p>
            <a:r>
              <a:rPr lang="en-US" sz="2400" dirty="0"/>
              <a:t>Stations that choose to broadcast in the ATSC 3.0 standard must offer a "simulcast" of the signal using the existing technical standard (known as ATSC 1.0).</a:t>
            </a:r>
          </a:p>
          <a:p>
            <a:r>
              <a:rPr lang="en-US" sz="2400" dirty="0"/>
              <a:t>Cable operators not required to carry ATSC 3.0 under the must-carry rules.</a:t>
            </a:r>
          </a:p>
          <a:p>
            <a:r>
              <a:rPr lang="en-US" sz="2400" dirty="0"/>
              <a:t>Nothing to prevent broadcasters from insisting on carriage of ATSC 3.0 signals as a condition of retransmission consent. </a:t>
            </a:r>
          </a:p>
          <a:p>
            <a:pPr marL="0" indent="0">
              <a:buNone/>
            </a:pPr>
            <a:endParaRPr lang="en-US" sz="2400" dirty="0"/>
          </a:p>
          <a:p>
            <a:pPr marL="0" indent="0">
              <a:buNone/>
            </a:pPr>
            <a:endParaRPr lang="en-US" sz="3200" dirty="0"/>
          </a:p>
          <a:p>
            <a:pPr lvl="1"/>
            <a:endParaRPr lang="en-US" sz="32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16</a:t>
            </a:fld>
            <a:endParaRPr lang="en-US" sz="1600" dirty="0"/>
          </a:p>
        </p:txBody>
      </p:sp>
    </p:spTree>
    <p:extLst>
      <p:ext uri="{BB962C8B-B14F-4D97-AF65-F5344CB8AC3E}">
        <p14:creationId xmlns:p14="http://schemas.microsoft.com/office/powerpoint/2010/main" val="3818053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ATSC 3.0 – “Next Generation” Broadcast Standard</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2600" b="1" dirty="0"/>
              <a:t>Simulcasting Requirement</a:t>
            </a:r>
          </a:p>
          <a:p>
            <a:r>
              <a:rPr lang="en-US" sz="2000" dirty="0"/>
              <a:t>May either transmit the ATSC 3.0 signal on their existing facilities and the simulcast on other facilities, such as those of another station, or vice versa.  </a:t>
            </a:r>
          </a:p>
          <a:p>
            <a:r>
              <a:rPr lang="en-US" sz="2000" dirty="0"/>
              <a:t>Requirement is intended to be temporary, but the Commission established no particular end date for the requirement. </a:t>
            </a:r>
          </a:p>
          <a:p>
            <a:r>
              <a:rPr lang="en-US" sz="2000" dirty="0"/>
              <a:t>If a station transmits multicast signals in ATSC 3.0, it needs to simulcast only the “primary” signal in ATSC 1.0.  The station determines which of the multicast signals is deemed primary. </a:t>
            </a:r>
          </a:p>
          <a:p>
            <a:r>
              <a:rPr lang="en-US" sz="2000" dirty="0"/>
              <a:t>Simulcast programming must be "substantially similar" to ATSC 3.0 programming and must air at the same time.</a:t>
            </a:r>
          </a:p>
          <a:p>
            <a:r>
              <a:rPr lang="en-US" sz="2000" dirty="0"/>
              <a:t>Exception for low power and translator stations and other stations can seek waiver from simulcasting requirement.</a:t>
            </a:r>
          </a:p>
          <a:p>
            <a:pPr marL="0" indent="0">
              <a:buNone/>
            </a:pPr>
            <a:endParaRPr lang="en-US" sz="3200" dirty="0"/>
          </a:p>
          <a:p>
            <a:pPr lvl="1"/>
            <a:endParaRPr lang="en-US" sz="32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17</a:t>
            </a:fld>
            <a:endParaRPr lang="en-US" sz="1600" dirty="0"/>
          </a:p>
        </p:txBody>
      </p:sp>
    </p:spTree>
    <p:extLst>
      <p:ext uri="{BB962C8B-B14F-4D97-AF65-F5344CB8AC3E}">
        <p14:creationId xmlns:p14="http://schemas.microsoft.com/office/powerpoint/2010/main" val="1460256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ATSC 3.0 – “Next Generation” Broadcast Standard</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Notice Requirements</a:t>
            </a:r>
          </a:p>
          <a:p>
            <a:r>
              <a:rPr lang="en-US" sz="2600" b="1" i="1" dirty="0"/>
              <a:t>Notice to cable operators</a:t>
            </a:r>
            <a:r>
              <a:rPr lang="en-US" sz="2000" b="1" i="1" dirty="0"/>
              <a:t>:</a:t>
            </a:r>
            <a:r>
              <a:rPr lang="en-US" sz="2000" b="1" dirty="0"/>
              <a:t> </a:t>
            </a:r>
            <a:r>
              <a:rPr lang="en-US" sz="2000" dirty="0"/>
              <a:t> </a:t>
            </a:r>
          </a:p>
          <a:p>
            <a:pPr lvl="1"/>
            <a:r>
              <a:rPr lang="en-US" sz="2000" dirty="0"/>
              <a:t>Stations seeking to simulcast from other facilities must provide notice to cable operators 120 days in advance, if during the post-auction transition period, and 90 days in advance afterwards.  Notice must include:  (1) date and time of the ATSC 1.0 channel change; (2) the 1.0 channel occupied by the station before and after simulcasting; (3) information about modifications to the broadcaster's antenna position, location, or power levels; (4) stream identification information (allowing the receiver to identify audio, video, and program-related data streams); and (5) engineering staff contact information.</a:t>
            </a:r>
          </a:p>
          <a:p>
            <a:r>
              <a:rPr lang="en-US" sz="2600" b="1" i="1" dirty="0"/>
              <a:t>On-air notice</a:t>
            </a:r>
            <a:r>
              <a:rPr lang="en-US" sz="2000" b="1" i="1" dirty="0"/>
              <a:t>:</a:t>
            </a:r>
            <a:endParaRPr lang="en-US" sz="2000" b="1" dirty="0"/>
          </a:p>
          <a:p>
            <a:pPr lvl="1"/>
            <a:r>
              <a:rPr lang="en-US" sz="2000" dirty="0"/>
              <a:t>Stations required to offer public service announcements or crawls beginning 30 days prior to simulcasting on other facilities.</a:t>
            </a:r>
            <a:endParaRPr lang="en-US" sz="20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18</a:t>
            </a:fld>
            <a:endParaRPr lang="en-US" sz="1600" dirty="0"/>
          </a:p>
        </p:txBody>
      </p:sp>
    </p:spTree>
    <p:extLst>
      <p:ext uri="{BB962C8B-B14F-4D97-AF65-F5344CB8AC3E}">
        <p14:creationId xmlns:p14="http://schemas.microsoft.com/office/powerpoint/2010/main" val="1631178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ATSC 3.0 – “Next Generation” Broadcast Standard</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lnSpcReduction="10000"/>
          </a:bodyPr>
          <a:lstStyle/>
          <a:p>
            <a:pPr marL="0" indent="0">
              <a:buNone/>
            </a:pPr>
            <a:r>
              <a:rPr lang="en-US" sz="3300" b="1" dirty="0"/>
              <a:t>Petitions for Reconsideration</a:t>
            </a:r>
          </a:p>
          <a:p>
            <a:r>
              <a:rPr lang="en-US" sz="2600" dirty="0"/>
              <a:t>American Television Alliance Petition – Seeks reconsideration of:</a:t>
            </a:r>
          </a:p>
          <a:p>
            <a:pPr lvl="1"/>
            <a:r>
              <a:rPr lang="en-US" sz="2000" dirty="0"/>
              <a:t>Decision not to require separate negotiations for first-time MVPD carriage of ATSC 3.0 signals</a:t>
            </a:r>
          </a:p>
          <a:p>
            <a:pPr lvl="1"/>
            <a:r>
              <a:rPr lang="en-US" sz="2000" dirty="0"/>
              <a:t>Decision to permit low power and translator stations to flash-cut to ATSC 3.0</a:t>
            </a:r>
          </a:p>
          <a:p>
            <a:pPr lvl="1"/>
            <a:r>
              <a:rPr lang="en-US" sz="2000" dirty="0"/>
              <a:t>Decision to permit broadcasters to degrade their signals without warning viewers and MVPD beforehand.</a:t>
            </a:r>
          </a:p>
          <a:p>
            <a:r>
              <a:rPr lang="en-US" sz="2600" dirty="0"/>
              <a:t>NCTA Petition – Seeks reconsideration of:</a:t>
            </a:r>
          </a:p>
          <a:p>
            <a:pPr lvl="1"/>
            <a:r>
              <a:rPr lang="en-US" sz="2000" dirty="0"/>
              <a:t>Five year sunset</a:t>
            </a:r>
          </a:p>
          <a:p>
            <a:pPr lvl="1"/>
            <a:r>
              <a:rPr lang="en-US" sz="2000" dirty="0"/>
              <a:t>Decision not to require broadcasters that currently provide their primary video stream in HD continue to transmit an HD ATSC 1.0 signal</a:t>
            </a:r>
          </a:p>
          <a:p>
            <a:pPr lvl="1"/>
            <a:r>
              <a:rPr lang="en-US" sz="2000" dirty="0"/>
              <a:t>Decision not to prohibit use of retransmission consent to gain carriage of an ATSC 3.0 channel prematurely by withholding the ATSC 1.0 signal.</a:t>
            </a:r>
            <a:endParaRPr lang="en-US" sz="2000" b="1" dirty="0"/>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19</a:t>
            </a:fld>
            <a:endParaRPr lang="en-US" sz="1600" dirty="0"/>
          </a:p>
        </p:txBody>
      </p:sp>
    </p:spTree>
    <p:extLst>
      <p:ext uri="{BB962C8B-B14F-4D97-AF65-F5344CB8AC3E}">
        <p14:creationId xmlns:p14="http://schemas.microsoft.com/office/powerpoint/2010/main" val="254640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lstStyle/>
          <a:p>
            <a:r>
              <a:rPr lang="en-US" sz="3600" b="1" dirty="0">
                <a:solidFill>
                  <a:srgbClr val="0664BA"/>
                </a:solidFill>
              </a:rPr>
              <a:t>Agenda</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lvl="0"/>
            <a:r>
              <a:rPr lang="en-US" sz="2600" b="1" dirty="0">
                <a:solidFill>
                  <a:prstClr val="black"/>
                </a:solidFill>
              </a:rPr>
              <a:t>Key Topics</a:t>
            </a:r>
          </a:p>
          <a:p>
            <a:pPr lvl="1"/>
            <a:r>
              <a:rPr lang="en-US" sz="2000" dirty="0">
                <a:solidFill>
                  <a:prstClr val="black"/>
                </a:solidFill>
              </a:rPr>
              <a:t>Accessible On-Screen Guides and Menus</a:t>
            </a:r>
          </a:p>
          <a:p>
            <a:pPr lvl="1"/>
            <a:r>
              <a:rPr lang="en-US" sz="2000" dirty="0">
                <a:solidFill>
                  <a:prstClr val="black"/>
                </a:solidFill>
              </a:rPr>
              <a:t>ATSC 3.0</a:t>
            </a:r>
          </a:p>
          <a:p>
            <a:pPr lvl="1"/>
            <a:r>
              <a:rPr lang="en-US" sz="2000" dirty="0">
                <a:solidFill>
                  <a:prstClr val="black"/>
                </a:solidFill>
              </a:rPr>
              <a:t>Digital Technical Standards </a:t>
            </a:r>
          </a:p>
          <a:p>
            <a:pPr lvl="1"/>
            <a:r>
              <a:rPr lang="en-US" sz="2000" dirty="0">
                <a:solidFill>
                  <a:prstClr val="black"/>
                </a:solidFill>
              </a:rPr>
              <a:t>Privacy</a:t>
            </a:r>
          </a:p>
          <a:p>
            <a:pPr lvl="0"/>
            <a:r>
              <a:rPr lang="en-US" sz="2600" b="1" dirty="0">
                <a:solidFill>
                  <a:prstClr val="black"/>
                </a:solidFill>
              </a:rPr>
              <a:t>What’s New At the FCC?</a:t>
            </a:r>
            <a:endParaRPr lang="en-US" sz="2600" dirty="0">
              <a:solidFill>
                <a:prstClr val="black"/>
              </a:solidFill>
            </a:endParaRPr>
          </a:p>
          <a:p>
            <a:pPr lvl="1"/>
            <a:r>
              <a:rPr lang="en-US" sz="2000" dirty="0">
                <a:solidFill>
                  <a:prstClr val="black"/>
                </a:solidFill>
              </a:rPr>
              <a:t>Modernization of Media Regulation Initiative</a:t>
            </a:r>
          </a:p>
          <a:p>
            <a:pPr lvl="1"/>
            <a:r>
              <a:rPr lang="en-US" sz="2000" dirty="0">
                <a:solidFill>
                  <a:prstClr val="black"/>
                </a:solidFill>
              </a:rPr>
              <a:t>Expanding Flexible Use of C-Band Spectrum</a:t>
            </a:r>
          </a:p>
          <a:p>
            <a:pPr lvl="1"/>
            <a:r>
              <a:rPr lang="en-US" sz="2000" smtClean="0">
                <a:solidFill>
                  <a:prstClr val="black"/>
                </a:solidFill>
              </a:rPr>
              <a:t>Emergency </a:t>
            </a:r>
            <a:r>
              <a:rPr lang="en-US" sz="2000" dirty="0">
                <a:solidFill>
                  <a:prstClr val="black"/>
                </a:solidFill>
              </a:rPr>
              <a:t>Alert System</a:t>
            </a:r>
          </a:p>
          <a:p>
            <a:pPr lvl="0"/>
            <a:r>
              <a:rPr lang="en-US" sz="2600" b="1" dirty="0">
                <a:solidFill>
                  <a:prstClr val="black"/>
                </a:solidFill>
              </a:rPr>
              <a:t>Upcoming Events and Deadlines</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a:t>
            </a:fld>
            <a:endParaRPr lang="en-US" sz="1600" dirty="0"/>
          </a:p>
        </p:txBody>
      </p:sp>
    </p:spTree>
    <p:extLst>
      <p:ext uri="{BB962C8B-B14F-4D97-AF65-F5344CB8AC3E}">
        <p14:creationId xmlns:p14="http://schemas.microsoft.com/office/powerpoint/2010/main" val="2990461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Digital Technical Standards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r>
              <a:rPr lang="en-US" sz="2600" dirty="0"/>
              <a:t>On September 25, 2017, the Commission released an Order modifying its proof-of-performance (i.e., signal quality) and signal leakage rules for digital cable systems. </a:t>
            </a:r>
          </a:p>
          <a:p>
            <a:r>
              <a:rPr lang="en-US" sz="2600" dirty="0"/>
              <a:t>Requires cable operators to adhere to the SCTE 40 standard to ensure quality video and audio service, relieves certification and testing requirements for digital signal quality, and modernizes standards and testing procedures for signal leakage in digital systems.</a:t>
            </a:r>
          </a:p>
          <a:p>
            <a:r>
              <a:rPr lang="en-US" sz="2600" dirty="0"/>
              <a:t>Applies to digital signals only. With limited exception, the existing proof-of-performance and signal leakage rules for analog signals are not changed. </a:t>
            </a:r>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20</a:t>
            </a:fld>
            <a:endParaRPr lang="en-US" sz="1600" dirty="0"/>
          </a:p>
        </p:txBody>
      </p:sp>
    </p:spTree>
    <p:extLst>
      <p:ext uri="{BB962C8B-B14F-4D97-AF65-F5344CB8AC3E}">
        <p14:creationId xmlns:p14="http://schemas.microsoft.com/office/powerpoint/2010/main" val="1881171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Digital Technical Standards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b="1" dirty="0"/>
              <a:t>Proof of Performance</a:t>
            </a:r>
          </a:p>
          <a:p>
            <a:r>
              <a:rPr lang="en-US" sz="2400" b="1" u="sng" dirty="0"/>
              <a:t>Standard</a:t>
            </a:r>
            <a:r>
              <a:rPr lang="en-US" sz="2400" b="1" dirty="0"/>
              <a:t>: </a:t>
            </a:r>
            <a:r>
              <a:rPr lang="en-US" sz="2000" dirty="0"/>
              <a:t>QAM-based cable operators must adhere to the SCTE 40 standard to ensure that operators provide quality signals to subscribers.  </a:t>
            </a:r>
          </a:p>
          <a:p>
            <a:pPr lvl="1"/>
            <a:r>
              <a:rPr lang="en-US" sz="2000" dirty="0"/>
              <a:t>Non-QAM-based cable operators, such as IPTV, do not have to adhere to a specific proof-of-performance standard at this time.  </a:t>
            </a:r>
          </a:p>
          <a:p>
            <a:r>
              <a:rPr lang="en-US" sz="2400" b="1" u="sng" dirty="0"/>
              <a:t>Testing</a:t>
            </a:r>
            <a:r>
              <a:rPr lang="en-US" sz="2400" b="1" dirty="0"/>
              <a:t>:</a:t>
            </a:r>
            <a:r>
              <a:rPr lang="en-US" sz="2400" dirty="0"/>
              <a:t> </a:t>
            </a:r>
            <a:r>
              <a:rPr lang="en-US" sz="2000" dirty="0"/>
              <a:t>No testing requirement for non-analog cable operators.  </a:t>
            </a:r>
          </a:p>
          <a:p>
            <a:pPr lvl="1"/>
            <a:r>
              <a:rPr lang="en-US" sz="2000" dirty="0"/>
              <a:t>Analog operators must test five channels on systems with a channel capacity of less than 550 MHz and test ten channels on systems with a channel capacity of 550 MHz or more.  </a:t>
            </a:r>
          </a:p>
          <a:p>
            <a:r>
              <a:rPr lang="en-US" sz="2400" b="1" u="sng" dirty="0"/>
              <a:t>Recordkeeping</a:t>
            </a:r>
            <a:r>
              <a:rPr lang="en-US" sz="2400" b="1" dirty="0"/>
              <a:t>:</a:t>
            </a:r>
            <a:r>
              <a:rPr lang="en-US" sz="2400" dirty="0"/>
              <a:t> </a:t>
            </a:r>
            <a:r>
              <a:rPr lang="en-US" sz="2000" dirty="0"/>
              <a:t>No certification and recordkeeping requirements for non-analog operators.</a:t>
            </a:r>
          </a:p>
          <a:p>
            <a:r>
              <a:rPr lang="en-US" sz="2400" b="1" u="sng" dirty="0"/>
              <a:t>Complaint Process</a:t>
            </a:r>
            <a:r>
              <a:rPr lang="en-US" sz="2400" b="1" dirty="0"/>
              <a:t>:  </a:t>
            </a:r>
            <a:r>
              <a:rPr lang="en-US" sz="2000" dirty="0"/>
              <a:t>All cable operators must still establish a signal complaint process and maintain aggregated data from those complaints (existing rule has not changed).</a:t>
            </a:r>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21</a:t>
            </a:fld>
            <a:endParaRPr lang="en-US" sz="1600" dirty="0"/>
          </a:p>
        </p:txBody>
      </p:sp>
    </p:spTree>
    <p:extLst>
      <p:ext uri="{BB962C8B-B14F-4D97-AF65-F5344CB8AC3E}">
        <p14:creationId xmlns:p14="http://schemas.microsoft.com/office/powerpoint/2010/main" val="1398124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Digital Technical Standards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Signal Leakage</a:t>
            </a:r>
          </a:p>
          <a:p>
            <a:r>
              <a:rPr lang="en-US" sz="2600" b="1" u="sng" dirty="0"/>
              <a:t>Aeronautical Frequency Notification (“AFN”):</a:t>
            </a:r>
            <a:r>
              <a:rPr lang="en-US" sz="2600" b="1" dirty="0"/>
              <a:t> </a:t>
            </a:r>
            <a:r>
              <a:rPr lang="en-US" sz="2000" dirty="0"/>
              <a:t>Digital cable operators must notify the FCC if operating above 10-5 watts over a 30 kHz bandwidth in any 2.5 millisecond time period.  Notification is submitted via COALS on Form 321. </a:t>
            </a:r>
          </a:p>
          <a:p>
            <a:pPr lvl="1"/>
            <a:r>
              <a:rPr lang="en-US" sz="2000" dirty="0"/>
              <a:t>All-fiber-optic cable systems are exempt from filing an AFN at the digital trigger level, and instead may notify the FCC that the system operates below the relevant power level via Form 321. </a:t>
            </a:r>
          </a:p>
          <a:p>
            <a:pPr lvl="1"/>
            <a:r>
              <a:rPr lang="en-US" sz="2000" dirty="0"/>
              <a:t>Cable operators that do not have optical network terminals at the customer premises or are unable to certify that they operate below a digital threshold of 37.55 </a:t>
            </a:r>
            <a:r>
              <a:rPr lang="en-US" sz="2000" dirty="0" err="1"/>
              <a:t>dBmV</a:t>
            </a:r>
            <a:r>
              <a:rPr lang="en-US" sz="2000" dirty="0"/>
              <a:t> must comply with the digital AFN filing trigger.</a:t>
            </a:r>
          </a:p>
          <a:p>
            <a:pPr lvl="1"/>
            <a:endParaRPr lang="en-US" sz="32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22</a:t>
            </a:fld>
            <a:endParaRPr lang="en-US" sz="1600" dirty="0"/>
          </a:p>
        </p:txBody>
      </p:sp>
    </p:spTree>
    <p:extLst>
      <p:ext uri="{BB962C8B-B14F-4D97-AF65-F5344CB8AC3E}">
        <p14:creationId xmlns:p14="http://schemas.microsoft.com/office/powerpoint/2010/main" val="159026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Digital Technical Standards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fontScale="92500" lnSpcReduction="10000"/>
          </a:bodyPr>
          <a:lstStyle/>
          <a:p>
            <a:pPr marL="0" indent="0">
              <a:buNone/>
            </a:pPr>
            <a:r>
              <a:rPr lang="en-US" sz="3600" b="1" dirty="0"/>
              <a:t>Signal Leakage, cont.</a:t>
            </a:r>
          </a:p>
          <a:p>
            <a:r>
              <a:rPr lang="en-US" b="1" u="sng" dirty="0"/>
              <a:t>Analog to Digital Interference Equivalency:</a:t>
            </a:r>
            <a:r>
              <a:rPr lang="en-US" b="1" dirty="0"/>
              <a:t>  </a:t>
            </a:r>
            <a:r>
              <a:rPr lang="en-US" sz="2200" dirty="0"/>
              <a:t>The signal leakage thresholds for both general signal leakage and for annual CLI testing are both reduced, with flexibility in ways to test to demonstrate compliance. </a:t>
            </a:r>
          </a:p>
          <a:p>
            <a:pPr lvl="1"/>
            <a:r>
              <a:rPr lang="en-US" sz="2200" dirty="0"/>
              <a:t>The revised general signal leakage threshold, applicable to rules for on-going monitoring, logging, and repairs, is now 1.2 dB lower for digital signals than the current analog threshold. </a:t>
            </a:r>
          </a:p>
          <a:p>
            <a:pPr lvl="2"/>
            <a:r>
              <a:rPr lang="en-US" sz="1900" dirty="0"/>
              <a:t>No specific testing methodology required; operators have flexibility in how they demonstrate compliance. </a:t>
            </a:r>
          </a:p>
          <a:p>
            <a:pPr lvl="1"/>
            <a:r>
              <a:rPr lang="en-US" sz="2200" dirty="0"/>
              <a:t>The CLI test signal must be within the VHF aeronautical frequency band and have an average power level equal to the greater of (a) the peak envelope power level of the strongest analog signal on the system, or (b) 1.2 dB greater than the average power level of the strongest digital signal on the system.</a:t>
            </a:r>
          </a:p>
          <a:p>
            <a:pPr lvl="2"/>
            <a:r>
              <a:rPr lang="en-US" sz="1900" dirty="0"/>
              <a:t>The Order eliminates the I</a:t>
            </a:r>
            <a:r>
              <a:rPr lang="en-US" sz="1900" baseline="-25000" dirty="0"/>
              <a:t>3000 </a:t>
            </a:r>
            <a:r>
              <a:rPr lang="en-US" sz="1900" dirty="0"/>
              <a:t>method of calculating CLI for the commonly used, more effective I</a:t>
            </a:r>
            <a:r>
              <a:rPr lang="en-US" sz="1900" baseline="-25000" dirty="0"/>
              <a:t>∞ </a:t>
            </a:r>
            <a:r>
              <a:rPr lang="en-US" sz="1900" dirty="0"/>
              <a:t>method.  </a:t>
            </a:r>
          </a:p>
          <a:p>
            <a:pPr lvl="1"/>
            <a:endParaRPr lang="en-US" sz="22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23</a:t>
            </a:fld>
            <a:endParaRPr lang="en-US" sz="1600" dirty="0"/>
          </a:p>
        </p:txBody>
      </p:sp>
    </p:spTree>
    <p:extLst>
      <p:ext uri="{BB962C8B-B14F-4D97-AF65-F5344CB8AC3E}">
        <p14:creationId xmlns:p14="http://schemas.microsoft.com/office/powerpoint/2010/main" val="2194849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Cable Privacy</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19395"/>
            <a:ext cx="8606528" cy="5018730"/>
          </a:xfrm>
        </p:spPr>
        <p:txBody>
          <a:bodyPr>
            <a:normAutofit lnSpcReduction="10000"/>
          </a:bodyPr>
          <a:lstStyle/>
          <a:p>
            <a:pPr marL="0" indent="0">
              <a:buNone/>
            </a:pPr>
            <a:r>
              <a:rPr lang="en-US" sz="3000" b="1" dirty="0"/>
              <a:t>47 USC § 551</a:t>
            </a:r>
            <a:endParaRPr lang="en-US" sz="3000" dirty="0"/>
          </a:p>
          <a:p>
            <a:r>
              <a:rPr lang="en-US" sz="2400" b="1" dirty="0"/>
              <a:t>Notice – at the time of service and once a year, must provide a separate, written statement that clearly and conspicuously informs the subscriber of:</a:t>
            </a:r>
          </a:p>
          <a:p>
            <a:pPr lvl="1"/>
            <a:r>
              <a:rPr lang="en-US" sz="2000" dirty="0"/>
              <a:t>The nature of personally identifiable information (“PII”) collected and the nature of its use</a:t>
            </a:r>
          </a:p>
          <a:p>
            <a:pPr lvl="1"/>
            <a:r>
              <a:rPr lang="en-US" sz="2000" dirty="0"/>
              <a:t>The nature, frequency, and purpose of any disclosure which may be made of such information, including an identification of the types of persons to whom the disclosure may be made</a:t>
            </a:r>
          </a:p>
          <a:p>
            <a:pPr lvl="1"/>
            <a:r>
              <a:rPr lang="en-US" sz="2000" dirty="0"/>
              <a:t>The period during which such information will be maintained by the cable operator</a:t>
            </a:r>
          </a:p>
          <a:p>
            <a:pPr lvl="1"/>
            <a:r>
              <a:rPr lang="en-US" sz="2000" dirty="0"/>
              <a:t>The times and place at which the subscriber may have access to such information</a:t>
            </a:r>
          </a:p>
          <a:p>
            <a:pPr lvl="1"/>
            <a:r>
              <a:rPr lang="en-US" sz="2000" dirty="0"/>
              <a:t>The legal limitations provided on the collection and disclosure of information by a cable operator and the right of the subscriber to enforce such limitations.</a:t>
            </a:r>
          </a:p>
          <a:p>
            <a:endParaRPr lang="en-US" sz="24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24</a:t>
            </a:fld>
            <a:endParaRPr lang="en-US" sz="1600" dirty="0"/>
          </a:p>
        </p:txBody>
      </p:sp>
    </p:spTree>
    <p:extLst>
      <p:ext uri="{BB962C8B-B14F-4D97-AF65-F5344CB8AC3E}">
        <p14:creationId xmlns:p14="http://schemas.microsoft.com/office/powerpoint/2010/main" val="467529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Cable Privacy</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19395"/>
            <a:ext cx="8606528" cy="5018730"/>
          </a:xfrm>
        </p:spPr>
        <p:txBody>
          <a:bodyPr>
            <a:normAutofit/>
          </a:bodyPr>
          <a:lstStyle/>
          <a:p>
            <a:pPr marL="0" indent="0">
              <a:buNone/>
            </a:pPr>
            <a:r>
              <a:rPr lang="en-US" sz="3300" b="1" dirty="0"/>
              <a:t>47 USC § 551</a:t>
            </a:r>
          </a:p>
          <a:p>
            <a:r>
              <a:rPr lang="en-US" sz="2600" b="1" dirty="0"/>
              <a:t>Collection of PII using a cable system</a:t>
            </a:r>
          </a:p>
          <a:p>
            <a:pPr lvl="1"/>
            <a:r>
              <a:rPr lang="en-US" sz="2000" dirty="0"/>
              <a:t>A cable operator shall not use the cable system to collect personally identifiable information concerning any subscriber without the prior written or electronic consent of the subscriber concerned.  </a:t>
            </a:r>
          </a:p>
          <a:p>
            <a:pPr lvl="1"/>
            <a:r>
              <a:rPr lang="en-US" sz="2000" dirty="0"/>
              <a:t>Collection permitted in order to obtain information necessary to render a cable service or other service provided by the cable operator to the subscriber or to detect unauthorized reception of cable communications.</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25</a:t>
            </a:fld>
            <a:endParaRPr lang="en-US" sz="1600" dirty="0"/>
          </a:p>
        </p:txBody>
      </p:sp>
    </p:spTree>
    <p:extLst>
      <p:ext uri="{BB962C8B-B14F-4D97-AF65-F5344CB8AC3E}">
        <p14:creationId xmlns:p14="http://schemas.microsoft.com/office/powerpoint/2010/main" val="3118292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Cable Privacy</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268736" y="1540090"/>
            <a:ext cx="8606528" cy="5018730"/>
          </a:xfrm>
        </p:spPr>
        <p:txBody>
          <a:bodyPr>
            <a:normAutofit/>
          </a:bodyPr>
          <a:lstStyle/>
          <a:p>
            <a:pPr marL="0" indent="0">
              <a:buNone/>
            </a:pPr>
            <a:r>
              <a:rPr lang="en-US" sz="3300" b="1" dirty="0"/>
              <a:t>47 USC § 551</a:t>
            </a:r>
          </a:p>
          <a:p>
            <a:r>
              <a:rPr lang="en-US" sz="2600" b="1" dirty="0"/>
              <a:t>Disclosure of PII</a:t>
            </a:r>
          </a:p>
          <a:p>
            <a:pPr lvl="1"/>
            <a:r>
              <a:rPr lang="en-US" sz="1900" dirty="0"/>
              <a:t>A cable operator shall not disclose personally identifiable information concerning any subscriber without the prior written or electronic consent of the subscriber concerned </a:t>
            </a:r>
            <a:r>
              <a:rPr lang="en-US" sz="1900" b="1" dirty="0"/>
              <a:t>and</a:t>
            </a:r>
            <a:r>
              <a:rPr lang="en-US" sz="1900" dirty="0"/>
              <a:t> shall take such actions as are necessary to prevent unauthorized access to such information by a person other than the subscriber or cable operator.  </a:t>
            </a:r>
          </a:p>
          <a:p>
            <a:pPr lvl="1"/>
            <a:r>
              <a:rPr lang="en-US" sz="1900" dirty="0"/>
              <a:t>Disclosure is permitted if it is:</a:t>
            </a:r>
          </a:p>
          <a:p>
            <a:pPr lvl="2"/>
            <a:r>
              <a:rPr lang="en-US" sz="1500" dirty="0"/>
              <a:t>Necessary to render, or conduct a legitimate business activity related to, a cable service or other service provided by the cable operator to the </a:t>
            </a:r>
            <a:r>
              <a:rPr lang="en-US" sz="1500" dirty="0" smtClean="0"/>
              <a:t>subscriber; or</a:t>
            </a:r>
            <a:endParaRPr lang="en-US" sz="1500" dirty="0"/>
          </a:p>
          <a:p>
            <a:pPr lvl="2"/>
            <a:r>
              <a:rPr lang="en-US" sz="1500" dirty="0"/>
              <a:t>Made pursuant to a court order or to a government entity pursuant to certain law enforcement statutes.</a:t>
            </a:r>
            <a:endParaRPr lang="en-US" sz="1900" dirty="0"/>
          </a:p>
          <a:p>
            <a:pPr lvl="1"/>
            <a:r>
              <a:rPr lang="en-US" sz="1900" dirty="0"/>
              <a:t>Disclosure of the names and addresses of subscribers to any cable service or other service, if:</a:t>
            </a:r>
          </a:p>
          <a:p>
            <a:pPr lvl="2"/>
            <a:r>
              <a:rPr lang="en-US" sz="1500" dirty="0"/>
              <a:t>The cable operator has provided the subscriber the opportunity to prohibit or limit such disclosure, and the disclosure does not reveal and specifics about the subscribers viewing habits or the use of the cable operators’ services.</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26</a:t>
            </a:fld>
            <a:endParaRPr lang="en-US" sz="1600" dirty="0"/>
          </a:p>
        </p:txBody>
      </p:sp>
    </p:spTree>
    <p:extLst>
      <p:ext uri="{BB962C8B-B14F-4D97-AF65-F5344CB8AC3E}">
        <p14:creationId xmlns:p14="http://schemas.microsoft.com/office/powerpoint/2010/main" val="2448337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Cable Privacy</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19395"/>
            <a:ext cx="8606528" cy="5018730"/>
          </a:xfrm>
        </p:spPr>
        <p:txBody>
          <a:bodyPr>
            <a:normAutofit/>
          </a:bodyPr>
          <a:lstStyle/>
          <a:p>
            <a:pPr marL="0" indent="0">
              <a:buNone/>
            </a:pPr>
            <a:r>
              <a:rPr lang="en-US" sz="3600" b="1" dirty="0"/>
              <a:t>47 USC § 551</a:t>
            </a:r>
          </a:p>
          <a:p>
            <a:r>
              <a:rPr lang="en-US" sz="2400" b="1" dirty="0"/>
              <a:t>Subscriber access to information </a:t>
            </a:r>
            <a:r>
              <a:rPr lang="en-US" sz="2400" dirty="0"/>
              <a:t>– Must provide subscribers access to all personally identifiable information regarding that subscriber collected and maintained by a cable operator. Information must be made available at reasonable times and at a convenient place designated by such cable operator. Subscribers must have reasonable opportunity to correct any error in such information.</a:t>
            </a:r>
          </a:p>
          <a:p>
            <a:r>
              <a:rPr lang="en-US" sz="2400" b="1" dirty="0"/>
              <a:t>Destruction of information </a:t>
            </a:r>
            <a:r>
              <a:rPr lang="en-US" sz="2400" dirty="0"/>
              <a:t>- A cable operator shall destroy personally identifiable information if the information is no longer necessary for the purpose for which it was collected and there are no pending requests or orders for access to such information under subsection (d) or pursuant to a court order.</a:t>
            </a:r>
          </a:p>
          <a:p>
            <a:endParaRPr lang="en-US" sz="24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27</a:t>
            </a:fld>
            <a:endParaRPr lang="en-US" sz="1600" dirty="0"/>
          </a:p>
        </p:txBody>
      </p:sp>
    </p:spTree>
    <p:extLst>
      <p:ext uri="{BB962C8B-B14F-4D97-AF65-F5344CB8AC3E}">
        <p14:creationId xmlns:p14="http://schemas.microsoft.com/office/powerpoint/2010/main" val="685718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Cable Privacy</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19395"/>
            <a:ext cx="8606528" cy="5018730"/>
          </a:xfrm>
        </p:spPr>
        <p:txBody>
          <a:bodyPr>
            <a:normAutofit fontScale="92500" lnSpcReduction="10000"/>
          </a:bodyPr>
          <a:lstStyle/>
          <a:p>
            <a:pPr marL="0" indent="0">
              <a:buNone/>
            </a:pPr>
            <a:r>
              <a:rPr lang="en-US" sz="3600" b="1" dirty="0"/>
              <a:t>47 USC § 551</a:t>
            </a:r>
          </a:p>
          <a:p>
            <a:r>
              <a:rPr lang="en-US" b="1" dirty="0"/>
              <a:t>Civil action </a:t>
            </a:r>
            <a:r>
              <a:rPr lang="en-US" sz="2400" dirty="0"/>
              <a:t>– Subscribers may bring a civil action in federal court.  Penalties include: </a:t>
            </a:r>
          </a:p>
          <a:p>
            <a:pPr lvl="1"/>
            <a:r>
              <a:rPr lang="en-US" sz="2200" dirty="0"/>
              <a:t>Actual damages but not less than liquidated damages computed at the rate of $ 100 a day for each day of violation or $ 1,000, whichever is higher</a:t>
            </a:r>
          </a:p>
          <a:p>
            <a:pPr lvl="1"/>
            <a:r>
              <a:rPr lang="en-US" sz="2200" dirty="0"/>
              <a:t>Punitive damages</a:t>
            </a:r>
          </a:p>
          <a:p>
            <a:pPr lvl="1"/>
            <a:r>
              <a:rPr lang="en-US" sz="2200" dirty="0"/>
              <a:t>Reasonable attorneys’ fees and other litigation costs.</a:t>
            </a:r>
          </a:p>
          <a:p>
            <a:r>
              <a:rPr lang="en-US" b="1" dirty="0"/>
              <a:t>Disclosure to a government entity </a:t>
            </a:r>
            <a:r>
              <a:rPr lang="en-US" sz="2400" dirty="0"/>
              <a:t>– A governmental entity may obtain personally identifiable information concerning a cable subscriber pursuant to a court order only if in the court proceeding relevant to such court order:</a:t>
            </a:r>
          </a:p>
          <a:p>
            <a:pPr lvl="1"/>
            <a:r>
              <a:rPr lang="en-US" sz="2200" dirty="0"/>
              <a:t>Such entity offers clear and convincing evidence that the subject of the information is reasonably suspected of engaging in criminal activity and that the information sought would be material evidence in the case</a:t>
            </a:r>
          </a:p>
          <a:p>
            <a:pPr lvl="1"/>
            <a:r>
              <a:rPr lang="en-US" sz="2200" dirty="0"/>
              <a:t>The subject of the information is afforded the opportunity to appear and contest such entity's claim.</a:t>
            </a:r>
          </a:p>
          <a:p>
            <a:endParaRPr lang="en-US" sz="24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28</a:t>
            </a:fld>
            <a:endParaRPr lang="en-US" sz="1600" dirty="0"/>
          </a:p>
        </p:txBody>
      </p:sp>
    </p:spTree>
    <p:extLst>
      <p:ext uri="{BB962C8B-B14F-4D97-AF65-F5344CB8AC3E}">
        <p14:creationId xmlns:p14="http://schemas.microsoft.com/office/powerpoint/2010/main" val="3254162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s://www.thewhiskycompany.com.au/wp-content/uploads/2018/03/Whats-New.jpg">
            <a:extLst>
              <a:ext uri="{FF2B5EF4-FFF2-40B4-BE49-F238E27FC236}">
                <a16:creationId xmlns:a16="http://schemas.microsoft.com/office/drawing/2014/main" xmlns="" id="{DE2E3834-79A5-4535-A46B-9473A4756B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0" y="929898"/>
            <a:ext cx="9129750" cy="5006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428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endParaRPr lang="en-US" sz="3600" b="1" dirty="0">
              <a:solidFill>
                <a:srgbClr val="0664BA"/>
              </a:solidFill>
              <a:latin typeface="+mn-lt"/>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lvl="0" indent="0" algn="ctr">
              <a:buNone/>
            </a:pPr>
            <a:endParaRPr lang="en-US" sz="5400" b="1" dirty="0">
              <a:solidFill>
                <a:prstClr val="black"/>
              </a:solidFill>
            </a:endParaRPr>
          </a:p>
          <a:p>
            <a:pPr marL="0" lvl="0" indent="0" algn="ctr">
              <a:buNone/>
            </a:pPr>
            <a:r>
              <a:rPr lang="en-US" sz="7200" b="1" dirty="0">
                <a:solidFill>
                  <a:prstClr val="black"/>
                </a:solidFill>
              </a:rPr>
              <a:t>Key Topics</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a:t>
            </a:fld>
            <a:endParaRPr lang="en-US" sz="1600" dirty="0"/>
          </a:p>
        </p:txBody>
      </p:sp>
    </p:spTree>
    <p:extLst>
      <p:ext uri="{BB962C8B-B14F-4D97-AF65-F5344CB8AC3E}">
        <p14:creationId xmlns:p14="http://schemas.microsoft.com/office/powerpoint/2010/main" val="3282376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sz="3600" b="1" dirty="0">
                <a:solidFill>
                  <a:srgbClr val="0664BA"/>
                </a:solidFill>
                <a:latin typeface="+mn-lt"/>
              </a:rPr>
              <a:t>Modernization of Media Regulations Initiative</a:t>
            </a:r>
            <a:endParaRPr lang="en-US" sz="3600" dirty="0">
              <a:solidFill>
                <a:srgbClr val="0664BA"/>
              </a:solidFill>
              <a:latin typeface="+mn-lt"/>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628650" y="1661276"/>
            <a:ext cx="7886700" cy="4515687"/>
          </a:xfrm>
        </p:spPr>
        <p:txBody>
          <a:bodyPr>
            <a:normAutofit fontScale="92500" lnSpcReduction="10000"/>
          </a:bodyPr>
          <a:lstStyle/>
          <a:p>
            <a:r>
              <a:rPr lang="en-US" b="1" dirty="0"/>
              <a:t>Rules repealed so far:</a:t>
            </a:r>
          </a:p>
          <a:p>
            <a:pPr lvl="1"/>
            <a:r>
              <a:rPr lang="en-US" dirty="0"/>
              <a:t>47 CFR 76.1714(a) – Requirement that cable operators  serving 1,000 or more subscribers maintain a current copy of Part 76 of the Commission’s rules</a:t>
            </a:r>
          </a:p>
          <a:p>
            <a:pPr lvl="1"/>
            <a:r>
              <a:rPr lang="en-US" dirty="0"/>
              <a:t> 47 CFR 76.1630 – Requiring cable operators to inform subscribers of DTV transition</a:t>
            </a:r>
          </a:p>
          <a:p>
            <a:pPr lvl="1"/>
            <a:r>
              <a:rPr lang="en-US" dirty="0"/>
              <a:t>47 CFR 76.403 – Form 325 Reporting (to be voted on September 26)</a:t>
            </a:r>
            <a:endParaRPr lang="en-US" b="1" dirty="0"/>
          </a:p>
          <a:p>
            <a:r>
              <a:rPr lang="en-US" b="1" dirty="0"/>
              <a:t>Proceedings Still Pending</a:t>
            </a:r>
          </a:p>
          <a:p>
            <a:pPr lvl="1"/>
            <a:r>
              <a:rPr lang="en-US" dirty="0"/>
              <a:t>Electronic Delivery MVPD Notices</a:t>
            </a:r>
          </a:p>
          <a:p>
            <a:pPr lvl="1"/>
            <a:r>
              <a:rPr lang="en-US" dirty="0"/>
              <a:t>Channel Lineup Requirements – Sections 76.1705 and 76.1700(a)(4)</a:t>
            </a:r>
          </a:p>
          <a:p>
            <a:pPr lvl="1"/>
            <a:r>
              <a:rPr lang="en-US" dirty="0"/>
              <a:t>Leased Commercial Access</a:t>
            </a:r>
          </a:p>
          <a:p>
            <a:pPr lvl="1"/>
            <a:r>
              <a:rPr lang="en-US" dirty="0"/>
              <a:t>Children’s Television Programming Rules</a:t>
            </a:r>
          </a:p>
          <a:p>
            <a:pPr lvl="1"/>
            <a:endParaRPr lang="en-US" dirty="0"/>
          </a:p>
          <a:p>
            <a:pPr lvl="1"/>
            <a:endParaRPr lang="en-US" dirty="0"/>
          </a:p>
          <a:p>
            <a:pPr lvl="1"/>
            <a:endParaRPr lang="en-US"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30</a:t>
            </a:fld>
            <a:endParaRPr lang="en-US" sz="1600" dirty="0"/>
          </a:p>
        </p:txBody>
      </p:sp>
    </p:spTree>
    <p:extLst>
      <p:ext uri="{BB962C8B-B14F-4D97-AF65-F5344CB8AC3E}">
        <p14:creationId xmlns:p14="http://schemas.microsoft.com/office/powerpoint/2010/main" val="3292728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Expanding </a:t>
            </a:r>
            <a:r>
              <a:rPr lang="en-US" b="1" dirty="0">
                <a:solidFill>
                  <a:srgbClr val="0664BA"/>
                </a:solidFill>
              </a:rPr>
              <a:t>Flexible Use of C-Band </a:t>
            </a:r>
            <a:r>
              <a:rPr lang="en-US" b="1" dirty="0" smtClean="0">
                <a:solidFill>
                  <a:srgbClr val="0664BA"/>
                </a:solidFill>
              </a:rPr>
              <a:t>Spectrum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lnSpc>
                <a:spcPct val="80000"/>
              </a:lnSpc>
              <a:buNone/>
            </a:pPr>
            <a:r>
              <a:rPr lang="en-US" sz="3200" b="1" dirty="0" smtClean="0"/>
              <a:t>Background</a:t>
            </a:r>
          </a:p>
          <a:p>
            <a:pPr>
              <a:lnSpc>
                <a:spcPct val="80000"/>
              </a:lnSpc>
            </a:pPr>
            <a:r>
              <a:rPr lang="en-US" sz="2800" dirty="0" smtClean="0"/>
              <a:t>The Commission is seeking comment </a:t>
            </a:r>
            <a:r>
              <a:rPr lang="en-US" sz="2800" dirty="0"/>
              <a:t>on transitioning </a:t>
            </a:r>
            <a:r>
              <a:rPr lang="en-US" sz="2800" dirty="0" smtClean="0"/>
              <a:t>all or part of the </a:t>
            </a:r>
            <a:r>
              <a:rPr lang="en-US" sz="2800" dirty="0"/>
              <a:t>3.7-4.2 GHz band (C-band) for terrestrial wireless broadband, exploring a market-based auction, and alternative approaches</a:t>
            </a:r>
            <a:r>
              <a:rPr lang="en-US" sz="2800" dirty="0" smtClean="0"/>
              <a:t>.</a:t>
            </a:r>
          </a:p>
          <a:p>
            <a:pPr>
              <a:lnSpc>
                <a:spcPct val="80000"/>
              </a:lnSpc>
            </a:pPr>
            <a:r>
              <a:rPr lang="en-US" sz="2800" dirty="0" smtClean="0"/>
              <a:t>C-band currently used by cable operators to receive satellite-delivered video signals.</a:t>
            </a:r>
          </a:p>
          <a:p>
            <a:pPr>
              <a:lnSpc>
                <a:spcPct val="80000"/>
              </a:lnSpc>
            </a:pPr>
            <a:r>
              <a:rPr lang="en-US" sz="2800" dirty="0" smtClean="0"/>
              <a:t>New users could mean signal interference.</a:t>
            </a:r>
            <a:endParaRPr lang="en-US" sz="28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31</a:t>
            </a:fld>
            <a:endParaRPr lang="en-US" sz="1600" dirty="0"/>
          </a:p>
        </p:txBody>
      </p:sp>
    </p:spTree>
    <p:extLst>
      <p:ext uri="{BB962C8B-B14F-4D97-AF65-F5344CB8AC3E}">
        <p14:creationId xmlns:p14="http://schemas.microsoft.com/office/powerpoint/2010/main" val="2644063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Expanding </a:t>
            </a:r>
            <a:r>
              <a:rPr lang="en-US" b="1" dirty="0">
                <a:solidFill>
                  <a:srgbClr val="0664BA"/>
                </a:solidFill>
              </a:rPr>
              <a:t>Flexible Use of C-Band </a:t>
            </a:r>
            <a:r>
              <a:rPr lang="en-US" b="1" dirty="0" smtClean="0">
                <a:solidFill>
                  <a:srgbClr val="0664BA"/>
                </a:solidFill>
              </a:rPr>
              <a:t>Spectrum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buNone/>
            </a:pPr>
            <a:r>
              <a:rPr lang="en-US" sz="3200" b="1" dirty="0" smtClean="0"/>
              <a:t>Background, cont.</a:t>
            </a:r>
          </a:p>
          <a:p>
            <a:r>
              <a:rPr lang="en-US" sz="2800" dirty="0" smtClean="0"/>
              <a:t>Under current rules, receive-only earth stations that are registered with the Commission are protected from interference by other users.</a:t>
            </a:r>
          </a:p>
          <a:p>
            <a:r>
              <a:rPr lang="en-US" sz="2800" dirty="0" smtClean="0"/>
              <a:t>Very few cable operators have registered their earth stations because the risk of interference has been low. </a:t>
            </a:r>
          </a:p>
          <a:p>
            <a:r>
              <a:rPr lang="en-US" sz="2800" dirty="0" smtClean="0"/>
              <a:t>That is likely to change under new rules.   </a:t>
            </a:r>
            <a:endParaRPr lang="en-US" sz="2800" b="1" dirty="0" smtClean="0"/>
          </a:p>
          <a:p>
            <a:pPr marL="0" indent="0">
              <a:buNone/>
            </a:pPr>
            <a:endParaRPr lang="en-US"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32</a:t>
            </a:fld>
            <a:endParaRPr lang="en-US" sz="1600" dirty="0"/>
          </a:p>
        </p:txBody>
      </p:sp>
    </p:spTree>
    <p:extLst>
      <p:ext uri="{BB962C8B-B14F-4D97-AF65-F5344CB8AC3E}">
        <p14:creationId xmlns:p14="http://schemas.microsoft.com/office/powerpoint/2010/main" val="955579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Expanding </a:t>
            </a:r>
            <a:r>
              <a:rPr lang="en-US" b="1" dirty="0">
                <a:solidFill>
                  <a:srgbClr val="0664BA"/>
                </a:solidFill>
              </a:rPr>
              <a:t>Flexible Use of C-Band </a:t>
            </a:r>
            <a:r>
              <a:rPr lang="en-US" b="1" dirty="0" smtClean="0">
                <a:solidFill>
                  <a:srgbClr val="0664BA"/>
                </a:solidFill>
              </a:rPr>
              <a:t>Spectrum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lnSpc>
                <a:spcPct val="80000"/>
              </a:lnSpc>
              <a:buNone/>
            </a:pPr>
            <a:r>
              <a:rPr lang="en-US" sz="3200" b="1" dirty="0" smtClean="0"/>
              <a:t>Proposal to Protect Incumbent Receive-Only Earth Stations</a:t>
            </a:r>
          </a:p>
          <a:p>
            <a:pPr>
              <a:lnSpc>
                <a:spcPct val="80000"/>
              </a:lnSpc>
            </a:pPr>
            <a:r>
              <a:rPr lang="en-US" sz="2400" dirty="0"/>
              <a:t>To qualify for protection of any sort, incumbent users must:</a:t>
            </a:r>
          </a:p>
          <a:p>
            <a:pPr lvl="1">
              <a:lnSpc>
                <a:spcPct val="80000"/>
              </a:lnSpc>
            </a:pPr>
            <a:r>
              <a:rPr lang="en-US" sz="2000" dirty="0"/>
              <a:t>Have been operational as of April 19, 2018;</a:t>
            </a:r>
          </a:p>
          <a:p>
            <a:pPr lvl="1">
              <a:lnSpc>
                <a:spcPct val="80000"/>
              </a:lnSpc>
            </a:pPr>
            <a:r>
              <a:rPr lang="en-US" sz="2000" dirty="0"/>
              <a:t>Be licensed or registered in IBFS (or have application pending) as of Oct. 17, 2018;</a:t>
            </a:r>
          </a:p>
          <a:p>
            <a:pPr lvl="1">
              <a:lnSpc>
                <a:spcPct val="80000"/>
              </a:lnSpc>
            </a:pPr>
            <a:r>
              <a:rPr lang="en-US" sz="2000" dirty="0"/>
              <a:t>If registered prior to April 19, 2018, have filed certification that registration information is still accurate.  </a:t>
            </a:r>
            <a:r>
              <a:rPr lang="en-US" sz="2000" b="1" dirty="0"/>
              <a:t>Registrants who do not certify will be scrubbed from IBFS database.</a:t>
            </a:r>
          </a:p>
          <a:p>
            <a:pPr>
              <a:lnSpc>
                <a:spcPct val="80000"/>
              </a:lnSpc>
            </a:pPr>
            <a:r>
              <a:rPr lang="en-US" sz="2400" dirty="0"/>
              <a:t>Limiting new registrations</a:t>
            </a:r>
          </a:p>
          <a:p>
            <a:pPr lvl="1">
              <a:lnSpc>
                <a:spcPct val="80000"/>
              </a:lnSpc>
            </a:pPr>
            <a:r>
              <a:rPr lang="en-US" sz="2000" dirty="0"/>
              <a:t>Existing registrants can modify registrations at their existing locations, but no new registrations in new </a:t>
            </a:r>
            <a:r>
              <a:rPr lang="en-US" sz="2000" dirty="0" smtClean="0"/>
              <a:t>locations after October 17, 2018.</a:t>
            </a:r>
            <a:endParaRPr lang="en-US" sz="2000" dirty="0"/>
          </a:p>
          <a:p>
            <a:pPr marL="0" indent="0">
              <a:buNone/>
            </a:pPr>
            <a:endParaRPr lang="en-US"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33</a:t>
            </a:fld>
            <a:endParaRPr lang="en-US" sz="1600" dirty="0"/>
          </a:p>
        </p:txBody>
      </p:sp>
    </p:spTree>
    <p:extLst>
      <p:ext uri="{BB962C8B-B14F-4D97-AF65-F5344CB8AC3E}">
        <p14:creationId xmlns:p14="http://schemas.microsoft.com/office/powerpoint/2010/main" val="2922347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Expanding </a:t>
            </a:r>
            <a:r>
              <a:rPr lang="en-US" b="1" dirty="0">
                <a:solidFill>
                  <a:srgbClr val="0664BA"/>
                </a:solidFill>
              </a:rPr>
              <a:t>Flexible Use of C-Band </a:t>
            </a:r>
            <a:r>
              <a:rPr lang="en-US" b="1" dirty="0" smtClean="0">
                <a:solidFill>
                  <a:srgbClr val="0664BA"/>
                </a:solidFill>
              </a:rPr>
              <a:t>Spectrum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buNone/>
            </a:pPr>
            <a:r>
              <a:rPr lang="en-US" sz="3200" b="1" dirty="0" smtClean="0"/>
              <a:t>Proposal to Protect Incumbent Receive-Only Earth Stations, cont.</a:t>
            </a:r>
          </a:p>
          <a:p>
            <a:r>
              <a:rPr lang="en-US" sz="2400" dirty="0" smtClean="0"/>
              <a:t>NPRM seeks </a:t>
            </a:r>
            <a:r>
              <a:rPr lang="en-US" sz="2400" dirty="0"/>
              <a:t>comment on requiring additional information from incumbents on transponders, transponder loading, content type, content provider, periodic usage, or other data.</a:t>
            </a:r>
            <a:endParaRPr lang="en-US" sz="2400" b="1" dirty="0"/>
          </a:p>
          <a:p>
            <a:r>
              <a:rPr lang="en-US" sz="2400" dirty="0" smtClean="0"/>
              <a:t>NPRM asks about special considerations </a:t>
            </a:r>
            <a:r>
              <a:rPr lang="en-US" sz="2400" dirty="0"/>
              <a:t>for </a:t>
            </a:r>
            <a:r>
              <a:rPr lang="en-US" sz="2400" dirty="0" smtClean="0"/>
              <a:t>small entities</a:t>
            </a:r>
            <a:endParaRPr lang="en-US" sz="2400" dirty="0"/>
          </a:p>
          <a:p>
            <a:pPr lvl="1"/>
            <a:r>
              <a:rPr lang="en-US" sz="2000" dirty="0"/>
              <a:t>Do small entity incumbents face any special or unique issues with respect to the transition such that they should be defined differently or have different obligations?</a:t>
            </a:r>
          </a:p>
          <a:p>
            <a:pPr marL="0" indent="0">
              <a:buNone/>
            </a:pPr>
            <a:endParaRPr lang="en-US"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34</a:t>
            </a:fld>
            <a:endParaRPr lang="en-US" sz="1600" dirty="0"/>
          </a:p>
        </p:txBody>
      </p:sp>
    </p:spTree>
    <p:extLst>
      <p:ext uri="{BB962C8B-B14F-4D97-AF65-F5344CB8AC3E}">
        <p14:creationId xmlns:p14="http://schemas.microsoft.com/office/powerpoint/2010/main" val="3648513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Expanding </a:t>
            </a:r>
            <a:r>
              <a:rPr lang="en-US" b="1" dirty="0">
                <a:solidFill>
                  <a:srgbClr val="0664BA"/>
                </a:solidFill>
              </a:rPr>
              <a:t>Flexible Use of C-Band </a:t>
            </a:r>
            <a:r>
              <a:rPr lang="en-US" b="1" dirty="0" smtClean="0">
                <a:solidFill>
                  <a:srgbClr val="0664BA"/>
                </a:solidFill>
              </a:rPr>
              <a:t>Spectrum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buNone/>
            </a:pPr>
            <a:r>
              <a:rPr lang="en-US" sz="3200" b="1" dirty="0" smtClean="0"/>
              <a:t>Proposal to Protect Incumbent Receive-Only Earth Stations, cont.</a:t>
            </a:r>
          </a:p>
          <a:p>
            <a:r>
              <a:rPr lang="en-US" sz="2800" dirty="0" smtClean="0"/>
              <a:t>NPRM asks about incumbents</a:t>
            </a:r>
            <a:r>
              <a:rPr lang="en-US" sz="2800" dirty="0"/>
              <a:t>’ </a:t>
            </a:r>
            <a:r>
              <a:rPr lang="en-US" sz="2800" dirty="0" smtClean="0"/>
              <a:t>rights </a:t>
            </a:r>
            <a:r>
              <a:rPr lang="en-US" sz="2800" dirty="0"/>
              <a:t>and </a:t>
            </a:r>
            <a:r>
              <a:rPr lang="en-US" sz="2800" dirty="0" smtClean="0"/>
              <a:t>responsibilities</a:t>
            </a:r>
            <a:endParaRPr lang="en-US" sz="2800" dirty="0"/>
          </a:p>
          <a:p>
            <a:pPr lvl="1"/>
            <a:r>
              <a:rPr lang="en-US" sz="2400" dirty="0"/>
              <a:t>What kind of relief for each type of incumbent?</a:t>
            </a:r>
          </a:p>
          <a:p>
            <a:pPr lvl="1"/>
            <a:r>
              <a:rPr lang="en-US" sz="2400" dirty="0"/>
              <a:t>Who is responsible for reimbursing incumbent operators for cost incurred?</a:t>
            </a:r>
          </a:p>
          <a:p>
            <a:pPr lvl="1"/>
            <a:r>
              <a:rPr lang="en-US" sz="2400" dirty="0"/>
              <a:t>How should reimbursement be accomplished?</a:t>
            </a:r>
          </a:p>
          <a:p>
            <a:pPr marL="0" indent="0">
              <a:buNone/>
            </a:pPr>
            <a:endParaRPr lang="en-US"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35</a:t>
            </a:fld>
            <a:endParaRPr lang="en-US" sz="1600" dirty="0"/>
          </a:p>
        </p:txBody>
      </p:sp>
    </p:spTree>
    <p:extLst>
      <p:ext uri="{BB962C8B-B14F-4D97-AF65-F5344CB8AC3E}">
        <p14:creationId xmlns:p14="http://schemas.microsoft.com/office/powerpoint/2010/main" val="1055574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Expanding </a:t>
            </a:r>
            <a:r>
              <a:rPr lang="en-US" b="1" dirty="0">
                <a:solidFill>
                  <a:srgbClr val="0664BA"/>
                </a:solidFill>
              </a:rPr>
              <a:t>Flexible Use of C-Band </a:t>
            </a:r>
            <a:r>
              <a:rPr lang="en-US" b="1" dirty="0" smtClean="0">
                <a:solidFill>
                  <a:srgbClr val="0664BA"/>
                </a:solidFill>
              </a:rPr>
              <a:t>Spectrum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buNone/>
            </a:pPr>
            <a:r>
              <a:rPr lang="en-US" sz="3200" b="1" dirty="0" smtClean="0"/>
              <a:t>REGISTER BY OCTOBER 17, 2018!!!</a:t>
            </a:r>
          </a:p>
          <a:p>
            <a:r>
              <a:rPr lang="en-US" sz="2400" b="1" dirty="0" smtClean="0"/>
              <a:t>The more cable operators who register, the more likely that the FCC will consider our concerns.</a:t>
            </a:r>
          </a:p>
          <a:p>
            <a:r>
              <a:rPr lang="en-US" sz="2400" b="1" dirty="0" smtClean="0"/>
              <a:t>Unless you register, you will have no protection.</a:t>
            </a:r>
          </a:p>
          <a:p>
            <a:r>
              <a:rPr lang="en-US" sz="2400" b="1" dirty="0" smtClean="0"/>
              <a:t>Satellite company SES has offered to reimburse the $435 registration filing </a:t>
            </a:r>
            <a:r>
              <a:rPr lang="en-US" sz="2400" b="1" dirty="0"/>
              <a:t>fee. </a:t>
            </a:r>
            <a:r>
              <a:rPr lang="en-US" sz="2400" b="1" dirty="0">
                <a:hlinkClick r:id="rId3"/>
              </a:rPr>
              <a:t>https://</a:t>
            </a:r>
            <a:r>
              <a:rPr lang="en-US" sz="2400" b="1" dirty="0" smtClean="0">
                <a:hlinkClick r:id="rId3"/>
              </a:rPr>
              <a:t>www.ses.com/fccregistration</a:t>
            </a:r>
            <a:r>
              <a:rPr lang="en-US" sz="2400" b="1" dirty="0" smtClean="0"/>
              <a:t> </a:t>
            </a:r>
          </a:p>
          <a:p>
            <a:r>
              <a:rPr lang="en-US" sz="2400" b="1" dirty="0" smtClean="0"/>
              <a:t>ACA has many resources available to help members</a:t>
            </a:r>
            <a:r>
              <a:rPr lang="en-US" sz="2400" b="1" dirty="0"/>
              <a:t> </a:t>
            </a:r>
            <a:r>
              <a:rPr lang="en-US" sz="2400" b="1" dirty="0" smtClean="0"/>
              <a:t>navigation the registration process.</a:t>
            </a:r>
            <a:endParaRPr lang="en-US" sz="2400" b="1"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36</a:t>
            </a:fld>
            <a:endParaRPr lang="en-US" sz="1600" dirty="0"/>
          </a:p>
        </p:txBody>
      </p:sp>
    </p:spTree>
    <p:extLst>
      <p:ext uri="{BB962C8B-B14F-4D97-AF65-F5344CB8AC3E}">
        <p14:creationId xmlns:p14="http://schemas.microsoft.com/office/powerpoint/2010/main" val="4159465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Emergency </a:t>
            </a:r>
            <a:r>
              <a:rPr lang="en-US" b="1" dirty="0">
                <a:solidFill>
                  <a:srgbClr val="0664BA"/>
                </a:solidFill>
              </a:rPr>
              <a:t>Alert </a:t>
            </a:r>
            <a:r>
              <a:rPr lang="en-US" b="1" dirty="0" smtClean="0">
                <a:solidFill>
                  <a:srgbClr val="0664BA"/>
                </a:solidFill>
              </a:rPr>
              <a:t>System Order </a:t>
            </a:r>
            <a:r>
              <a:rPr lang="en-US" b="1" dirty="0">
                <a:solidFill>
                  <a:srgbClr val="0664BA"/>
                </a:solidFill>
              </a:rPr>
              <a:t>and NPRM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indent="0">
              <a:buNone/>
            </a:pPr>
            <a:r>
              <a:rPr lang="en-US" sz="3600" b="1" dirty="0" smtClean="0"/>
              <a:t>Order - </a:t>
            </a:r>
            <a:r>
              <a:rPr lang="en-US" sz="3600" b="1" dirty="0"/>
              <a:t>False Alert Reporting </a:t>
            </a:r>
            <a:endParaRPr lang="en-US" sz="3600" b="1" dirty="0" smtClean="0"/>
          </a:p>
          <a:p>
            <a:pPr>
              <a:lnSpc>
                <a:spcPct val="80000"/>
              </a:lnSpc>
            </a:pPr>
            <a:r>
              <a:rPr lang="en-US" sz="2800" dirty="0" smtClean="0"/>
              <a:t>New rule requires EAS </a:t>
            </a:r>
            <a:r>
              <a:rPr lang="en-US" sz="2800" dirty="0"/>
              <a:t>Participants </a:t>
            </a:r>
            <a:r>
              <a:rPr lang="en-US" sz="2800" dirty="0" smtClean="0"/>
              <a:t>to notify </a:t>
            </a:r>
            <a:r>
              <a:rPr lang="en-US" sz="2800" dirty="0"/>
              <a:t>the FCC by email, at FCCOPS@fcc.gov, within 24 hours of acquiring actual knowledge </a:t>
            </a:r>
            <a:r>
              <a:rPr lang="en-US" sz="2800" dirty="0" smtClean="0"/>
              <a:t>that they have transmitted </a:t>
            </a:r>
            <a:r>
              <a:rPr lang="en-US" sz="2800" dirty="0"/>
              <a:t>or otherwise sent a false EAS alert to the </a:t>
            </a:r>
            <a:r>
              <a:rPr lang="en-US" sz="2800" dirty="0" smtClean="0"/>
              <a:t>public.</a:t>
            </a:r>
          </a:p>
          <a:p>
            <a:pPr>
              <a:lnSpc>
                <a:spcPct val="80000"/>
              </a:lnSpc>
            </a:pPr>
            <a:r>
              <a:rPr lang="en-US" sz="2800" dirty="0" smtClean="0"/>
              <a:t>The </a:t>
            </a:r>
            <a:r>
              <a:rPr lang="en-US" sz="2800" dirty="0"/>
              <a:t>email should contain "any details the EAS Participant may have concerning the event</a:t>
            </a:r>
            <a:r>
              <a:rPr lang="en-US" sz="2800" dirty="0" smtClean="0"/>
              <a:t>.“</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37</a:t>
            </a:fld>
            <a:endParaRPr lang="en-US" sz="1600" dirty="0"/>
          </a:p>
        </p:txBody>
      </p:sp>
    </p:spTree>
    <p:extLst>
      <p:ext uri="{BB962C8B-B14F-4D97-AF65-F5344CB8AC3E}">
        <p14:creationId xmlns:p14="http://schemas.microsoft.com/office/powerpoint/2010/main" val="2418052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Emergency Alert System Order and NPRM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69948" y="1668256"/>
            <a:ext cx="8578608" cy="4823286"/>
          </a:xfrm>
        </p:spPr>
        <p:txBody>
          <a:bodyPr>
            <a:normAutofit fontScale="62500" lnSpcReduction="20000"/>
          </a:bodyPr>
          <a:lstStyle/>
          <a:p>
            <a:pPr marL="0" indent="0">
              <a:buNone/>
            </a:pPr>
            <a:r>
              <a:rPr lang="en-US" sz="6500" b="1" dirty="0" smtClean="0"/>
              <a:t>Order - </a:t>
            </a:r>
            <a:r>
              <a:rPr lang="en-US" sz="6500" b="1" dirty="0"/>
              <a:t>False Alert </a:t>
            </a:r>
            <a:r>
              <a:rPr lang="en-US" sz="6500" b="1" dirty="0" smtClean="0"/>
              <a:t>Reporting, cont.</a:t>
            </a:r>
          </a:p>
          <a:p>
            <a:pPr>
              <a:lnSpc>
                <a:spcPct val="100000"/>
              </a:lnSpc>
              <a:spcBef>
                <a:spcPts val="600"/>
              </a:spcBef>
            </a:pPr>
            <a:r>
              <a:rPr lang="en-US" sz="4000" dirty="0" smtClean="0"/>
              <a:t>No definition of </a:t>
            </a:r>
            <a:r>
              <a:rPr lang="en-US" sz="4000" dirty="0"/>
              <a:t>"false EAS alert," </a:t>
            </a:r>
            <a:r>
              <a:rPr lang="en-US" sz="4000" dirty="0" smtClean="0"/>
              <a:t>but an </a:t>
            </a:r>
            <a:r>
              <a:rPr lang="en-US" sz="4000" dirty="0"/>
              <a:t>existing FCC </a:t>
            </a:r>
            <a:r>
              <a:rPr lang="en-US" sz="4000" dirty="0" smtClean="0"/>
              <a:t>rule identifies “false or deceptive EAS transmissions” as those </a:t>
            </a:r>
            <a:r>
              <a:rPr lang="en-US" sz="4000" dirty="0"/>
              <a:t>that occur "in any circumstance other than in an actual National, State or Local Area emergency or authorized test of the EAS."  </a:t>
            </a:r>
            <a:endParaRPr lang="en-US" sz="4000" dirty="0" smtClean="0"/>
          </a:p>
          <a:p>
            <a:pPr>
              <a:lnSpc>
                <a:spcPct val="100000"/>
              </a:lnSpc>
              <a:spcBef>
                <a:spcPts val="600"/>
              </a:spcBef>
            </a:pPr>
            <a:r>
              <a:rPr lang="en-US" sz="4000" dirty="0" smtClean="0"/>
              <a:t>The </a:t>
            </a:r>
            <a:r>
              <a:rPr lang="en-US" sz="4000" dirty="0"/>
              <a:t>Order cites </a:t>
            </a:r>
            <a:r>
              <a:rPr lang="en-US" sz="4000" dirty="0" smtClean="0"/>
              <a:t>the January </a:t>
            </a:r>
            <a:r>
              <a:rPr lang="en-US" sz="4000" dirty="0"/>
              <a:t>2018 </a:t>
            </a:r>
            <a:r>
              <a:rPr lang="en-US" sz="4000" dirty="0" smtClean="0"/>
              <a:t>“ballistic missile” incident </a:t>
            </a:r>
            <a:r>
              <a:rPr lang="en-US" sz="4000" dirty="0"/>
              <a:t>in </a:t>
            </a:r>
            <a:r>
              <a:rPr lang="en-US" sz="4000" dirty="0" smtClean="0"/>
              <a:t>Hawaii, suggesting that an </a:t>
            </a:r>
            <a:r>
              <a:rPr lang="en-US" sz="4000" dirty="0"/>
              <a:t>alert may be considered false even if it comes from an authorized source and reaches an EAS Participant through a normal EAS distribution </a:t>
            </a:r>
            <a:r>
              <a:rPr lang="en-US" sz="4000" dirty="0" smtClean="0"/>
              <a:t>channel.</a:t>
            </a:r>
          </a:p>
          <a:p>
            <a:pPr>
              <a:lnSpc>
                <a:spcPct val="100000"/>
              </a:lnSpc>
              <a:spcBef>
                <a:spcPts val="600"/>
              </a:spcBef>
            </a:pPr>
            <a:r>
              <a:rPr lang="en-US" sz="4000" dirty="0" smtClean="0"/>
              <a:t>This </a:t>
            </a:r>
            <a:r>
              <a:rPr lang="en-US" sz="4000" dirty="0"/>
              <a:t>new requirement will not take effect until the FCC secures approval from the Office of Management and Budget, which could take </a:t>
            </a:r>
            <a:r>
              <a:rPr lang="en-US" sz="4000" dirty="0" smtClean="0"/>
              <a:t>a year </a:t>
            </a:r>
            <a:r>
              <a:rPr lang="en-US" sz="4000" dirty="0"/>
              <a:t>or more. </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38</a:t>
            </a:fld>
            <a:endParaRPr lang="en-US" sz="1600" dirty="0"/>
          </a:p>
        </p:txBody>
      </p:sp>
    </p:spTree>
    <p:extLst>
      <p:ext uri="{BB962C8B-B14F-4D97-AF65-F5344CB8AC3E}">
        <p14:creationId xmlns:p14="http://schemas.microsoft.com/office/powerpoint/2010/main" val="6873234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Emergency Alert System Order and NPRM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69948" y="1668256"/>
            <a:ext cx="8578608" cy="4823286"/>
          </a:xfrm>
        </p:spPr>
        <p:txBody>
          <a:bodyPr>
            <a:normAutofit fontScale="32500" lnSpcReduction="20000"/>
          </a:bodyPr>
          <a:lstStyle/>
          <a:p>
            <a:pPr marL="0" indent="0">
              <a:buNone/>
            </a:pPr>
            <a:r>
              <a:rPr lang="en-US" sz="11100" b="1" dirty="0" smtClean="0"/>
              <a:t>Order – Live Code Testing</a:t>
            </a:r>
          </a:p>
          <a:p>
            <a:pPr>
              <a:lnSpc>
                <a:spcPct val="100000"/>
              </a:lnSpc>
            </a:pPr>
            <a:r>
              <a:rPr lang="en-US" sz="7400" dirty="0"/>
              <a:t>EAS Participants may participate in a live code test where the entity conducting the test: </a:t>
            </a:r>
            <a:endParaRPr lang="en-US" sz="7400" dirty="0" smtClean="0"/>
          </a:p>
          <a:p>
            <a:pPr lvl="1">
              <a:lnSpc>
                <a:spcPct val="100000"/>
              </a:lnSpc>
            </a:pPr>
            <a:r>
              <a:rPr lang="en-US" sz="6200" dirty="0" smtClean="0"/>
              <a:t>(</a:t>
            </a:r>
            <a:r>
              <a:rPr lang="en-US" sz="6200" dirty="0"/>
              <a:t>1) notifies the public before the test that live event codes will be used, but that no emergency is, in fact, occurring; </a:t>
            </a:r>
            <a:endParaRPr lang="en-US" sz="6200" dirty="0" smtClean="0"/>
          </a:p>
          <a:p>
            <a:pPr lvl="1">
              <a:lnSpc>
                <a:spcPct val="100000"/>
              </a:lnSpc>
            </a:pPr>
            <a:r>
              <a:rPr lang="en-US" sz="6200" dirty="0" smtClean="0"/>
              <a:t>(</a:t>
            </a:r>
            <a:r>
              <a:rPr lang="en-US" sz="6200" dirty="0"/>
              <a:t>2) to the extent technically feasible, states in the test message that the event is only a test; </a:t>
            </a:r>
            <a:endParaRPr lang="en-US" sz="6200" dirty="0" smtClean="0"/>
          </a:p>
          <a:p>
            <a:pPr lvl="1">
              <a:lnSpc>
                <a:spcPct val="100000"/>
              </a:lnSpc>
            </a:pPr>
            <a:r>
              <a:rPr lang="en-US" sz="6200" dirty="0" smtClean="0"/>
              <a:t>(</a:t>
            </a:r>
            <a:r>
              <a:rPr lang="en-US" sz="6200" dirty="0"/>
              <a:t>3) coordinates the test among EAS Participants and with state and local emergency authorities, all relevant State Emergency Communication Committees (SECCs), and first responder organizations; and </a:t>
            </a:r>
            <a:endParaRPr lang="en-US" sz="6200" dirty="0" smtClean="0"/>
          </a:p>
          <a:p>
            <a:pPr lvl="1">
              <a:lnSpc>
                <a:spcPct val="100000"/>
              </a:lnSpc>
            </a:pPr>
            <a:r>
              <a:rPr lang="en-US" sz="6200" dirty="0" smtClean="0"/>
              <a:t>(</a:t>
            </a:r>
            <a:r>
              <a:rPr lang="en-US" sz="6200" dirty="0"/>
              <a:t>4) consistent with the Commission's rules, provides in widely accessible formats the required notification to the public that the test is not, in fact, a warning about an actual emergency</a:t>
            </a:r>
            <a:r>
              <a:rPr lang="en-US" sz="6200" dirty="0" smtClean="0"/>
              <a:t>.</a:t>
            </a:r>
          </a:p>
          <a:p>
            <a:pPr>
              <a:lnSpc>
                <a:spcPct val="100000"/>
              </a:lnSpc>
            </a:pPr>
            <a:r>
              <a:rPr lang="en-US" sz="7400" dirty="0" smtClean="0"/>
              <a:t>No more than two live code tests permitted per year.</a:t>
            </a:r>
            <a:endParaRPr lang="en-US" sz="7400" dirty="0"/>
          </a:p>
          <a:p>
            <a:pPr marL="0" indent="0">
              <a:buNone/>
            </a:pPr>
            <a:r>
              <a:rPr lang="en-US" sz="6500" b="1" dirty="0"/>
              <a:t> </a:t>
            </a:r>
          </a:p>
          <a:p>
            <a:pPr marL="0" indent="0">
              <a:buNone/>
            </a:pPr>
            <a:endParaRPr lang="en-US" sz="6500" b="1" dirty="0" smtClean="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39</a:t>
            </a:fld>
            <a:endParaRPr lang="en-US" sz="1600" dirty="0"/>
          </a:p>
        </p:txBody>
      </p:sp>
    </p:spTree>
    <p:extLst>
      <p:ext uri="{BB962C8B-B14F-4D97-AF65-F5344CB8AC3E}">
        <p14:creationId xmlns:p14="http://schemas.microsoft.com/office/powerpoint/2010/main" val="428972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687061"/>
          </a:xfrm>
        </p:spPr>
        <p:txBody>
          <a:bodyPr>
            <a:normAutofit lnSpcReduction="10000"/>
          </a:bodyPr>
          <a:lstStyle/>
          <a:p>
            <a:pPr marL="0" indent="0">
              <a:buNone/>
            </a:pPr>
            <a:r>
              <a:rPr lang="en-US" sz="3300" b="1" dirty="0"/>
              <a:t>Background</a:t>
            </a:r>
          </a:p>
          <a:p>
            <a:r>
              <a:rPr lang="en-US" sz="2200" b="1" dirty="0"/>
              <a:t>Twenty-First Century Communications and Video Accessibility Act (“CVAA”) </a:t>
            </a:r>
            <a:r>
              <a:rPr lang="en-US" sz="2200" dirty="0"/>
              <a:t>– Enacted “to increase the access of persons with disabilities to modern communications, and for other purposes.”</a:t>
            </a:r>
          </a:p>
          <a:p>
            <a:r>
              <a:rPr lang="en-US" sz="2200" b="1" dirty="0"/>
              <a:t>CVAA Section 205 – </a:t>
            </a:r>
            <a:r>
              <a:rPr lang="en-US" sz="2200" dirty="0"/>
              <a:t>Access to video programming guides and menus provided on navigation devices</a:t>
            </a:r>
            <a:r>
              <a:rPr lang="en-US" sz="2000" dirty="0"/>
              <a:t>.</a:t>
            </a:r>
          </a:p>
          <a:p>
            <a:pPr lvl="1"/>
            <a:r>
              <a:rPr lang="en-US" sz="2000" dirty="0"/>
              <a:t>Purpose is to make on-screen text audibly accessible to those who are blind or visually impaired </a:t>
            </a:r>
            <a:r>
              <a:rPr lang="en-US" sz="2000" b="1" dirty="0"/>
              <a:t>so that they can access all services and functions that are available to sighted customers</a:t>
            </a:r>
            <a:r>
              <a:rPr lang="en-US" sz="2000" dirty="0"/>
              <a:t>.</a:t>
            </a:r>
          </a:p>
          <a:p>
            <a:r>
              <a:rPr lang="en-US" sz="2200" dirty="0"/>
              <a:t>Regulations adopted in 2013</a:t>
            </a:r>
            <a:r>
              <a:rPr lang="en-US" sz="2000" dirty="0"/>
              <a:t> </a:t>
            </a:r>
          </a:p>
          <a:p>
            <a:pPr lvl="1"/>
            <a:r>
              <a:rPr lang="en-US" sz="2000" dirty="0"/>
              <a:t>Went into effect for large operators Dec. 20, 2016</a:t>
            </a:r>
          </a:p>
          <a:p>
            <a:pPr lvl="1"/>
            <a:r>
              <a:rPr lang="en-US" sz="2000" dirty="0"/>
              <a:t>Deadline for small operators – Dec. 20, 2018</a:t>
            </a:r>
            <a:r>
              <a:rPr lang="en-US" sz="2000" b="1" dirty="0"/>
              <a:t>	</a:t>
            </a:r>
          </a:p>
          <a:p>
            <a:pPr marL="2055813" indent="-2055813">
              <a:buNone/>
            </a:pPr>
            <a:r>
              <a:rPr lang="en-US" sz="2400" b="1" dirty="0"/>
              <a:t>	</a:t>
            </a:r>
            <a:r>
              <a:rPr lang="en-US" sz="2000" dirty="0"/>
              <a:t>	</a:t>
            </a:r>
            <a:endParaRPr lang="en-US" sz="2400" b="1" dirty="0">
              <a:solidFill>
                <a:prstClr val="black"/>
              </a:solidFill>
            </a:endParaRP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a:t>
            </a:fld>
            <a:endParaRPr lang="en-US" sz="1600" dirty="0"/>
          </a:p>
        </p:txBody>
      </p:sp>
    </p:spTree>
    <p:extLst>
      <p:ext uri="{BB962C8B-B14F-4D97-AF65-F5344CB8AC3E}">
        <p14:creationId xmlns:p14="http://schemas.microsoft.com/office/powerpoint/2010/main" val="32410836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Emergency Alert System Order and NPRM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69948" y="1668256"/>
            <a:ext cx="8578608" cy="4823286"/>
          </a:xfrm>
        </p:spPr>
        <p:txBody>
          <a:bodyPr>
            <a:normAutofit fontScale="25000" lnSpcReduction="20000"/>
          </a:bodyPr>
          <a:lstStyle/>
          <a:p>
            <a:pPr marL="0" indent="0">
              <a:buNone/>
            </a:pPr>
            <a:r>
              <a:rPr lang="en-US" sz="14400" b="1" dirty="0" smtClean="0"/>
              <a:t>Order – Equipment Configuration</a:t>
            </a:r>
          </a:p>
          <a:p>
            <a:pPr>
              <a:lnSpc>
                <a:spcPct val="100000"/>
              </a:lnSpc>
            </a:pPr>
            <a:r>
              <a:rPr lang="en-US" sz="11200" dirty="0"/>
              <a:t>EAS Participants </a:t>
            </a:r>
            <a:r>
              <a:rPr lang="en-US" sz="11200" dirty="0" smtClean="0"/>
              <a:t>must:</a:t>
            </a:r>
          </a:p>
          <a:p>
            <a:pPr lvl="1">
              <a:lnSpc>
                <a:spcPct val="100000"/>
              </a:lnSpc>
            </a:pPr>
            <a:r>
              <a:rPr lang="en-US" sz="9600" dirty="0" smtClean="0"/>
              <a:t>Configure </a:t>
            </a:r>
            <a:r>
              <a:rPr lang="en-US" sz="9600" dirty="0"/>
              <a:t>their systems to reject any Common Alerting Protocol (CAP)-formatted EAS message that contains an invalid digital signature. </a:t>
            </a:r>
            <a:r>
              <a:rPr lang="en-US" sz="9600" dirty="0" smtClean="0"/>
              <a:t> CAP-formatted </a:t>
            </a:r>
            <a:r>
              <a:rPr lang="en-US" sz="9600" dirty="0"/>
              <a:t>messages that contain no digital signature may continue to be processed as legitimate alerts.  This rule has no effect on the processing of alerts received over the air via the legacy, broadcast-based EAS "daisy chain</a:t>
            </a:r>
            <a:r>
              <a:rPr lang="en-US" sz="9600" dirty="0" smtClean="0"/>
              <a:t>.“</a:t>
            </a:r>
          </a:p>
          <a:p>
            <a:pPr lvl="1">
              <a:lnSpc>
                <a:spcPct val="100000"/>
              </a:lnSpc>
            </a:pPr>
            <a:r>
              <a:rPr lang="en-US" sz="9600" dirty="0" smtClean="0"/>
              <a:t>Configure </a:t>
            </a:r>
            <a:r>
              <a:rPr lang="en-US" sz="9600" dirty="0"/>
              <a:t>their EAS decoders to validate that incoming alerts are scheduled to expire in the future and to originate no more than 15 minutes in the </a:t>
            </a:r>
            <a:r>
              <a:rPr lang="en-US" sz="9600" dirty="0" smtClean="0"/>
              <a:t>future.</a:t>
            </a:r>
          </a:p>
          <a:p>
            <a:pPr>
              <a:lnSpc>
                <a:spcPct val="100000"/>
              </a:lnSpc>
            </a:pPr>
            <a:r>
              <a:rPr lang="en-US" sz="11200" dirty="0" smtClean="0"/>
              <a:t>Effective </a:t>
            </a:r>
            <a:r>
              <a:rPr lang="en-US" sz="11200" dirty="0"/>
              <a:t>Date:  </a:t>
            </a:r>
            <a:r>
              <a:rPr lang="en-US" sz="11200" dirty="0" smtClean="0"/>
              <a:t>August </a:t>
            </a:r>
            <a:r>
              <a:rPr lang="en-US" sz="11200" dirty="0"/>
              <a:t>12, 2019</a:t>
            </a:r>
            <a:r>
              <a:rPr lang="en-US" sz="11200" dirty="0" smtClean="0"/>
              <a:t>.</a:t>
            </a:r>
            <a:endParaRPr lang="en-US" sz="11200" b="1" dirty="0" smtClean="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40</a:t>
            </a:fld>
            <a:endParaRPr lang="en-US" sz="1600" dirty="0"/>
          </a:p>
        </p:txBody>
      </p:sp>
    </p:spTree>
    <p:extLst>
      <p:ext uri="{BB962C8B-B14F-4D97-AF65-F5344CB8AC3E}">
        <p14:creationId xmlns:p14="http://schemas.microsoft.com/office/powerpoint/2010/main" val="2885757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Emergency Alert System Order and NPRM</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69948" y="1619395"/>
            <a:ext cx="8578608" cy="4997790"/>
          </a:xfrm>
        </p:spPr>
        <p:txBody>
          <a:bodyPr>
            <a:normAutofit fontScale="25000" lnSpcReduction="20000"/>
          </a:bodyPr>
          <a:lstStyle/>
          <a:p>
            <a:pPr marL="0" indent="0">
              <a:buNone/>
            </a:pPr>
            <a:r>
              <a:rPr lang="en-US" sz="14400" b="1" dirty="0" smtClean="0"/>
              <a:t>NPRM – False Alert Reporting</a:t>
            </a:r>
          </a:p>
          <a:p>
            <a:pPr>
              <a:lnSpc>
                <a:spcPct val="100000"/>
              </a:lnSpc>
              <a:spcBef>
                <a:spcPts val="600"/>
              </a:spcBef>
            </a:pPr>
            <a:r>
              <a:rPr lang="en-US" sz="9600" dirty="0"/>
              <a:t>Seeks comment on requiring EAS Participants to report false alerts "within five minutes of discovery</a:t>
            </a:r>
            <a:r>
              <a:rPr lang="en-US" sz="9600" dirty="0" smtClean="0"/>
              <a:t>."</a:t>
            </a:r>
          </a:p>
          <a:p>
            <a:pPr>
              <a:lnSpc>
                <a:spcPct val="100000"/>
              </a:lnSpc>
              <a:spcBef>
                <a:spcPts val="600"/>
              </a:spcBef>
            </a:pPr>
            <a:r>
              <a:rPr lang="en-US" sz="9600" dirty="0" smtClean="0"/>
              <a:t>Seeks comment on requiring </a:t>
            </a:r>
            <a:r>
              <a:rPr lang="en-US" sz="9600" dirty="0"/>
              <a:t>EAS participants to report EAS-related "lockouts" (i.e., when a cable set-top box is unable to return to normal operation after an EAS alert or test</a:t>
            </a:r>
            <a:r>
              <a:rPr lang="en-US" sz="9600" dirty="0" smtClean="0"/>
              <a:t>).  </a:t>
            </a:r>
          </a:p>
          <a:p>
            <a:pPr>
              <a:lnSpc>
                <a:spcPct val="100000"/>
              </a:lnSpc>
              <a:spcBef>
                <a:spcPts val="600"/>
              </a:spcBef>
            </a:pPr>
            <a:r>
              <a:rPr lang="en-US" sz="9600" dirty="0" smtClean="0"/>
              <a:t>Asks </a:t>
            </a:r>
            <a:r>
              <a:rPr lang="en-US" sz="9600" dirty="0"/>
              <a:t>whether, as an alternative or complement to required reporting, </a:t>
            </a:r>
            <a:r>
              <a:rPr lang="en-US" sz="9600" dirty="0" smtClean="0"/>
              <a:t>the FCC </a:t>
            </a:r>
            <a:r>
              <a:rPr lang="en-US" sz="9600" dirty="0"/>
              <a:t>should create a process that allows EAS Participants, emergency personnel, members of the public, and others to report false alerts voluntarily</a:t>
            </a:r>
            <a:r>
              <a:rPr lang="en-US" sz="9600" dirty="0" smtClean="0"/>
              <a:t>.</a:t>
            </a:r>
            <a:endParaRPr lang="en-US" sz="9600" dirty="0"/>
          </a:p>
          <a:p>
            <a:pPr>
              <a:lnSpc>
                <a:spcPct val="100000"/>
              </a:lnSpc>
              <a:spcBef>
                <a:spcPts val="600"/>
              </a:spcBef>
            </a:pPr>
            <a:r>
              <a:rPr lang="en-US" sz="9600" dirty="0" smtClean="0"/>
              <a:t>Proposes </a:t>
            </a:r>
            <a:r>
              <a:rPr lang="en-US" sz="9600" dirty="0"/>
              <a:t>requiring State EAS Plans to specify procedures for preventing and responding to false alerts, including the process an alert initiator would follow to issue a retraction or correction.</a:t>
            </a:r>
          </a:p>
          <a:p>
            <a:pPr>
              <a:lnSpc>
                <a:spcPct val="120000"/>
              </a:lnSpc>
              <a:spcBef>
                <a:spcPts val="600"/>
              </a:spcBef>
            </a:pPr>
            <a:endParaRPr lang="en-US" sz="40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41</a:t>
            </a:fld>
            <a:endParaRPr lang="en-US" sz="1600" dirty="0"/>
          </a:p>
        </p:txBody>
      </p:sp>
    </p:spTree>
    <p:extLst>
      <p:ext uri="{BB962C8B-B14F-4D97-AF65-F5344CB8AC3E}">
        <p14:creationId xmlns:p14="http://schemas.microsoft.com/office/powerpoint/2010/main" val="4114105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endParaRPr lang="en-US" sz="3600" b="1" dirty="0">
              <a:solidFill>
                <a:srgbClr val="0664BA"/>
              </a:solidFill>
              <a:latin typeface="+mn-lt"/>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p:txBody>
          <a:bodyPr>
            <a:normAutofit/>
          </a:bodyPr>
          <a:lstStyle/>
          <a:p>
            <a:pPr marL="0" lvl="0" indent="0" algn="ctr">
              <a:buNone/>
            </a:pPr>
            <a:endParaRPr lang="en-US" sz="5400" b="1" dirty="0" smtClean="0">
              <a:solidFill>
                <a:prstClr val="black"/>
              </a:solidFill>
            </a:endParaRPr>
          </a:p>
          <a:p>
            <a:pPr marL="0" lvl="0" indent="0" algn="ctr">
              <a:buNone/>
            </a:pPr>
            <a:r>
              <a:rPr lang="en-US" sz="7200" b="1" dirty="0" smtClean="0">
                <a:solidFill>
                  <a:prstClr val="black"/>
                </a:solidFill>
              </a:rPr>
              <a:t>Upcoming Events and Deadlines</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42</a:t>
            </a:fld>
            <a:endParaRPr lang="en-US" sz="1600" dirty="0"/>
          </a:p>
        </p:txBody>
      </p:sp>
    </p:spTree>
    <p:extLst>
      <p:ext uri="{BB962C8B-B14F-4D97-AF65-F5344CB8AC3E}">
        <p14:creationId xmlns:p14="http://schemas.microsoft.com/office/powerpoint/2010/main" val="42869177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Upcoming Events and Deadlines</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69948" y="1619395"/>
            <a:ext cx="8578608" cy="4997790"/>
          </a:xfrm>
        </p:spPr>
        <p:txBody>
          <a:bodyPr>
            <a:normAutofit fontScale="55000" lnSpcReduction="20000"/>
          </a:bodyPr>
          <a:lstStyle/>
          <a:p>
            <a:pPr>
              <a:lnSpc>
                <a:spcPct val="100000"/>
              </a:lnSpc>
              <a:spcBef>
                <a:spcPts val="600"/>
              </a:spcBef>
            </a:pPr>
            <a:r>
              <a:rPr lang="en-US" sz="4000" dirty="0" smtClean="0"/>
              <a:t>Post-Auction Broadcast Transition Phase I Testing – September 14</a:t>
            </a:r>
          </a:p>
          <a:p>
            <a:pPr lvl="1">
              <a:lnSpc>
                <a:spcPct val="100000"/>
              </a:lnSpc>
              <a:spcBef>
                <a:spcPts val="600"/>
              </a:spcBef>
            </a:pPr>
            <a:r>
              <a:rPr lang="en-US" sz="3600" dirty="0" smtClean="0"/>
              <a:t>Make sure you communicate with your broadcast stations about their plans.</a:t>
            </a:r>
          </a:p>
          <a:p>
            <a:pPr lvl="1">
              <a:lnSpc>
                <a:spcPct val="100000"/>
              </a:lnSpc>
              <a:spcBef>
                <a:spcPts val="600"/>
              </a:spcBef>
            </a:pPr>
            <a:r>
              <a:rPr lang="en-US" sz="3600" dirty="0" smtClean="0"/>
              <a:t>File Form 399 for reimbursement of any costs of accommodating channel changes.</a:t>
            </a:r>
          </a:p>
          <a:p>
            <a:pPr>
              <a:lnSpc>
                <a:spcPct val="100000"/>
              </a:lnSpc>
              <a:spcBef>
                <a:spcPts val="600"/>
              </a:spcBef>
            </a:pPr>
            <a:r>
              <a:rPr lang="en-US" sz="4000" dirty="0" smtClean="0"/>
              <a:t>EAS Nationwide Test – September 20</a:t>
            </a:r>
          </a:p>
          <a:p>
            <a:pPr lvl="1">
              <a:lnSpc>
                <a:spcPct val="100000"/>
              </a:lnSpc>
              <a:spcBef>
                <a:spcPts val="600"/>
              </a:spcBef>
            </a:pPr>
            <a:r>
              <a:rPr lang="en-US" sz="3600" dirty="0" smtClean="0"/>
              <a:t>Must submit Form 2 by 11:59 EDT on test day.</a:t>
            </a:r>
          </a:p>
          <a:p>
            <a:pPr lvl="1">
              <a:lnSpc>
                <a:spcPct val="100000"/>
              </a:lnSpc>
              <a:spcBef>
                <a:spcPts val="600"/>
              </a:spcBef>
            </a:pPr>
            <a:r>
              <a:rPr lang="en-US" sz="3600" dirty="0" smtClean="0"/>
              <a:t>Any changes to Form 1 due by September 26. </a:t>
            </a:r>
          </a:p>
          <a:p>
            <a:pPr lvl="1">
              <a:lnSpc>
                <a:spcPct val="100000"/>
              </a:lnSpc>
              <a:spcBef>
                <a:spcPts val="600"/>
              </a:spcBef>
            </a:pPr>
            <a:r>
              <a:rPr lang="en-US" sz="3600" dirty="0" smtClean="0"/>
              <a:t>Form 3 due November 5.</a:t>
            </a:r>
          </a:p>
          <a:p>
            <a:pPr>
              <a:lnSpc>
                <a:spcPct val="100000"/>
              </a:lnSpc>
              <a:spcBef>
                <a:spcPts val="600"/>
              </a:spcBef>
            </a:pPr>
            <a:r>
              <a:rPr lang="en-US" sz="4000" dirty="0" smtClean="0"/>
              <a:t>Annual Regulatory Fees – September 25</a:t>
            </a:r>
          </a:p>
          <a:p>
            <a:pPr lvl="1">
              <a:lnSpc>
                <a:spcPct val="100000"/>
              </a:lnSpc>
              <a:spcBef>
                <a:spcPts val="600"/>
              </a:spcBef>
            </a:pPr>
            <a:r>
              <a:rPr lang="en-US" sz="3600" dirty="0" smtClean="0"/>
              <a:t>Cable/IPTV </a:t>
            </a:r>
            <a:r>
              <a:rPr lang="en-US" sz="3600" dirty="0"/>
              <a:t>regulatory fee: </a:t>
            </a:r>
            <a:r>
              <a:rPr lang="en-US" sz="3600" dirty="0" smtClean="0"/>
              <a:t>$</a:t>
            </a:r>
            <a:r>
              <a:rPr lang="en-US" sz="3600" dirty="0"/>
              <a:t>0.77 per </a:t>
            </a:r>
            <a:r>
              <a:rPr lang="en-US" sz="3600" dirty="0" smtClean="0"/>
              <a:t>subscriber as of  December </a:t>
            </a:r>
            <a:r>
              <a:rPr lang="en-US" sz="3600" dirty="0"/>
              <a:t>31, </a:t>
            </a:r>
            <a:r>
              <a:rPr lang="en-US" sz="3600" dirty="0" smtClean="0"/>
              <a:t>2017.</a:t>
            </a:r>
            <a:endParaRPr lang="en-US" sz="3600" dirty="0"/>
          </a:p>
          <a:p>
            <a:pPr lvl="1">
              <a:lnSpc>
                <a:spcPct val="100000"/>
              </a:lnSpc>
              <a:spcBef>
                <a:spcPts val="600"/>
              </a:spcBef>
            </a:pPr>
            <a:r>
              <a:rPr lang="en-US" sz="3600" dirty="0" smtClean="0"/>
              <a:t>Interconnected </a:t>
            </a:r>
            <a:r>
              <a:rPr lang="en-US" sz="3600" dirty="0"/>
              <a:t>VoIP regulatory fee: </a:t>
            </a:r>
            <a:r>
              <a:rPr lang="en-US" sz="3600" dirty="0" smtClean="0"/>
              <a:t>$</a:t>
            </a:r>
            <a:r>
              <a:rPr lang="en-US" sz="3600" dirty="0"/>
              <a:t>0.00291 for each dollar of interstate and international telecommunications revenue </a:t>
            </a:r>
            <a:r>
              <a:rPr lang="en-US" sz="3600" dirty="0" smtClean="0"/>
              <a:t>reported on Form </a:t>
            </a:r>
            <a:r>
              <a:rPr lang="en-US" sz="3600" dirty="0"/>
              <a:t>499-A</a:t>
            </a:r>
            <a:r>
              <a:rPr lang="en-US" sz="3600" dirty="0" smtClean="0"/>
              <a:t>.</a:t>
            </a:r>
            <a:endParaRPr lang="en-US" sz="3600" dirty="0"/>
          </a:p>
          <a:p>
            <a:pPr lvl="1">
              <a:lnSpc>
                <a:spcPct val="100000"/>
              </a:lnSpc>
              <a:spcBef>
                <a:spcPts val="600"/>
              </a:spcBef>
            </a:pPr>
            <a:r>
              <a:rPr lang="en-US" sz="3600" dirty="0" smtClean="0"/>
              <a:t>CARS </a:t>
            </a:r>
            <a:r>
              <a:rPr lang="en-US" sz="3600" dirty="0"/>
              <a:t>licenses and permits: </a:t>
            </a:r>
            <a:r>
              <a:rPr lang="en-US" sz="3600" dirty="0" smtClean="0"/>
              <a:t>$1,075.00 for any CARS </a:t>
            </a:r>
            <a:r>
              <a:rPr lang="en-US" sz="3600" dirty="0"/>
              <a:t>facilities </a:t>
            </a:r>
            <a:r>
              <a:rPr lang="en-US" sz="3600" dirty="0" smtClean="0"/>
              <a:t>that were operating </a:t>
            </a:r>
            <a:r>
              <a:rPr lang="en-US" sz="3600" dirty="0"/>
              <a:t>on October 1, </a:t>
            </a:r>
            <a:r>
              <a:rPr lang="en-US" sz="3600" dirty="0" smtClean="0"/>
              <a:t>2017.</a:t>
            </a:r>
            <a:endParaRPr lang="en-US" sz="3600" dirty="0"/>
          </a:p>
          <a:p>
            <a:pPr lvl="1">
              <a:lnSpc>
                <a:spcPct val="80000"/>
              </a:lnSpc>
              <a:spcBef>
                <a:spcPts val="600"/>
              </a:spcBef>
            </a:pPr>
            <a:endParaRPr lang="en-US" sz="36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43</a:t>
            </a:fld>
            <a:endParaRPr lang="en-US" sz="1600" dirty="0"/>
          </a:p>
        </p:txBody>
      </p:sp>
    </p:spTree>
    <p:extLst>
      <p:ext uri="{BB962C8B-B14F-4D97-AF65-F5344CB8AC3E}">
        <p14:creationId xmlns:p14="http://schemas.microsoft.com/office/powerpoint/2010/main" val="30356407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6881812" cy="1147763"/>
          </a:xfrm>
        </p:spPr>
        <p:txBody>
          <a:bodyPr>
            <a:normAutofit/>
          </a:bodyPr>
          <a:lstStyle/>
          <a:p>
            <a:r>
              <a:rPr lang="en-US" b="1" dirty="0" smtClean="0">
                <a:solidFill>
                  <a:srgbClr val="0664BA"/>
                </a:solidFill>
              </a:rPr>
              <a:t>Upcoming Events and Deadlines</a:t>
            </a:r>
            <a:endParaRPr lang="en-US" dirty="0">
              <a:solidFill>
                <a:srgbClr val="0664BA"/>
              </a:solidFill>
            </a:endParaRP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69948" y="1619395"/>
            <a:ext cx="8578608" cy="4997790"/>
          </a:xfrm>
        </p:spPr>
        <p:txBody>
          <a:bodyPr>
            <a:normAutofit fontScale="70000" lnSpcReduction="20000"/>
          </a:bodyPr>
          <a:lstStyle/>
          <a:p>
            <a:pPr>
              <a:lnSpc>
                <a:spcPct val="100000"/>
              </a:lnSpc>
              <a:spcBef>
                <a:spcPts val="600"/>
              </a:spcBef>
            </a:pPr>
            <a:r>
              <a:rPr lang="en-US" sz="4000" dirty="0" smtClean="0"/>
              <a:t>Annual EEO Form 396-C – October 1</a:t>
            </a:r>
          </a:p>
          <a:p>
            <a:pPr lvl="1">
              <a:lnSpc>
                <a:spcPct val="100000"/>
              </a:lnSpc>
              <a:spcBef>
                <a:spcPts val="600"/>
              </a:spcBef>
            </a:pPr>
            <a:r>
              <a:rPr lang="en-US" sz="3600" dirty="0" smtClean="0"/>
              <a:t>Double check to see whether you are on the list of operators who must submit the Supplementary Investigation Sheet.</a:t>
            </a:r>
          </a:p>
          <a:p>
            <a:pPr>
              <a:lnSpc>
                <a:spcPct val="100000"/>
              </a:lnSpc>
              <a:spcBef>
                <a:spcPts val="600"/>
              </a:spcBef>
            </a:pPr>
            <a:r>
              <a:rPr lang="en-US" sz="4000" dirty="0" smtClean="0"/>
              <a:t>Receive-only Earth Station Registration (Form 312) – October 17</a:t>
            </a:r>
          </a:p>
          <a:p>
            <a:pPr lvl="1">
              <a:lnSpc>
                <a:spcPct val="100000"/>
              </a:lnSpc>
              <a:spcBef>
                <a:spcPts val="600"/>
              </a:spcBef>
            </a:pPr>
            <a:r>
              <a:rPr lang="en-US" sz="3600" dirty="0" smtClean="0"/>
              <a:t>Start now and seek reimbursement before funds run out!</a:t>
            </a:r>
          </a:p>
          <a:p>
            <a:pPr>
              <a:lnSpc>
                <a:spcPct val="100000"/>
              </a:lnSpc>
              <a:spcBef>
                <a:spcPts val="600"/>
              </a:spcBef>
            </a:pPr>
            <a:r>
              <a:rPr lang="en-US" sz="4000" dirty="0" smtClean="0"/>
              <a:t>Accessible On-screen Guides and Menus – December 20</a:t>
            </a:r>
          </a:p>
          <a:p>
            <a:pPr lvl="1">
              <a:lnSpc>
                <a:spcPct val="100000"/>
              </a:lnSpc>
              <a:spcBef>
                <a:spcPts val="600"/>
              </a:spcBef>
            </a:pPr>
            <a:r>
              <a:rPr lang="en-US" sz="3600" dirty="0" smtClean="0"/>
              <a:t>Starting preparing now!</a:t>
            </a:r>
          </a:p>
          <a:p>
            <a:pPr lvl="1">
              <a:lnSpc>
                <a:spcPct val="100000"/>
              </a:lnSpc>
              <a:spcBef>
                <a:spcPts val="600"/>
              </a:spcBef>
            </a:pPr>
            <a:r>
              <a:rPr lang="en-US" sz="3600" dirty="0" smtClean="0"/>
              <a:t>Make sure your documentation and training programs are in place.</a:t>
            </a:r>
          </a:p>
          <a:p>
            <a:pPr lvl="1">
              <a:lnSpc>
                <a:spcPct val="100000"/>
              </a:lnSpc>
              <a:spcBef>
                <a:spcPts val="600"/>
              </a:spcBef>
            </a:pPr>
            <a:r>
              <a:rPr lang="en-US" sz="3600" dirty="0" smtClean="0"/>
              <a:t>If planning to use a retail device, consider keeping a few in stock.</a:t>
            </a:r>
          </a:p>
          <a:p>
            <a:pPr lvl="1">
              <a:lnSpc>
                <a:spcPct val="80000"/>
              </a:lnSpc>
              <a:spcBef>
                <a:spcPts val="600"/>
              </a:spcBef>
            </a:pPr>
            <a:endParaRPr lang="en-US" sz="3600" dirty="0"/>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44</a:t>
            </a:fld>
            <a:endParaRPr lang="en-US" sz="1600" dirty="0"/>
          </a:p>
        </p:txBody>
      </p:sp>
    </p:spTree>
    <p:extLst>
      <p:ext uri="{BB962C8B-B14F-4D97-AF65-F5344CB8AC3E}">
        <p14:creationId xmlns:p14="http://schemas.microsoft.com/office/powerpoint/2010/main" val="1004704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E9C31D65-F94B-4223-8BB5-32333E8DFC0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3">
            <a:extLst>
              <a:ext uri="{FF2B5EF4-FFF2-40B4-BE49-F238E27FC236}">
                <a16:creationId xmlns:a16="http://schemas.microsoft.com/office/drawing/2014/main" xmlns="" id="{0B9E1B82-B8EF-48FF-8BCB-AFB7375AAA4A}"/>
              </a:ext>
            </a:extLst>
          </p:cNvPr>
          <p:cNvSpPr txBox="1">
            <a:spLocks noGrp="1"/>
          </p:cNvSpPr>
          <p:nvPr>
            <p:ph type="title"/>
          </p:nvPr>
        </p:nvSpPr>
        <p:spPr>
          <a:xfrm>
            <a:off x="2667000" y="634758"/>
            <a:ext cx="5848350" cy="619613"/>
          </a:xfrm>
          <a:prstGeom prst="rect">
            <a:avLst/>
          </a:prstGeom>
        </p:spPr>
        <p:txBody>
          <a:bodyPr vert="horz" lIns="91440" tIns="45720" rIns="91440" bIns="45720" rtlCol="0" anchor="ctr">
            <a:noAutofit/>
          </a:bodyPr>
          <a:lstStyle>
            <a:lvl1pPr algn="l" defTabSz="685765"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Contact Information </a:t>
            </a:r>
          </a:p>
        </p:txBody>
      </p:sp>
      <p:sp>
        <p:nvSpPr>
          <p:cNvPr id="6" name="TextBox 1">
            <a:extLst>
              <a:ext uri="{FF2B5EF4-FFF2-40B4-BE49-F238E27FC236}">
                <a16:creationId xmlns:a16="http://schemas.microsoft.com/office/drawing/2014/main" xmlns="" id="{D77BE0F7-AD1B-49AE-A663-ACB9FD9ED969}"/>
              </a:ext>
            </a:extLst>
          </p:cNvPr>
          <p:cNvSpPr txBox="1">
            <a:spLocks noGrp="1" noChangeArrowheads="1"/>
          </p:cNvSpPr>
          <p:nvPr>
            <p:ph idx="1"/>
          </p:nvPr>
        </p:nvSpPr>
        <p:spPr bwMode="auto">
          <a:xfrm>
            <a:off x="2488329" y="1269065"/>
            <a:ext cx="6488722" cy="5452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eaLnBrk="1" hangingPunct="1">
              <a:buNone/>
              <a:tabLst>
                <a:tab pos="1090613" algn="l"/>
              </a:tabLst>
            </a:pPr>
            <a:endParaRPr lang="en-US" sz="1600" b="1" dirty="0">
              <a:cs typeface="Arial" panose="020B0604020202020204" pitchFamily="34" charset="0"/>
            </a:endParaRPr>
          </a:p>
          <a:p>
            <a:pPr eaLnBrk="1" hangingPunct="1">
              <a:tabLst>
                <a:tab pos="1090613" algn="l"/>
              </a:tabLst>
            </a:pPr>
            <a:r>
              <a:rPr lang="en-US" sz="1600" b="1" dirty="0">
                <a:cs typeface="Arial" panose="020B0604020202020204" pitchFamily="34" charset="0"/>
              </a:rPr>
              <a:t>Mary Lovejoy, Vice President of Regulatory Affairs</a:t>
            </a:r>
            <a:br>
              <a:rPr lang="en-US" sz="1600" b="1" dirty="0">
                <a:cs typeface="Arial" panose="020B0604020202020204" pitchFamily="34" charset="0"/>
              </a:rPr>
            </a:br>
            <a:r>
              <a:rPr lang="en-US" sz="1600" dirty="0">
                <a:cs typeface="Arial" panose="020B0604020202020204" pitchFamily="34" charset="0"/>
              </a:rPr>
              <a:t>Phone:	(202) 603-1735</a:t>
            </a:r>
            <a:br>
              <a:rPr lang="en-US" sz="1600" dirty="0">
                <a:cs typeface="Arial" panose="020B0604020202020204" pitchFamily="34" charset="0"/>
              </a:rPr>
            </a:br>
            <a:r>
              <a:rPr lang="en-US" sz="1600" dirty="0">
                <a:cs typeface="Arial" panose="020B0604020202020204" pitchFamily="34" charset="0"/>
              </a:rPr>
              <a:t>Email:	</a:t>
            </a:r>
            <a:r>
              <a:rPr lang="en-US" sz="1600" dirty="0">
                <a:cs typeface="Arial" panose="020B0604020202020204" pitchFamily="34" charset="0"/>
                <a:hlinkClick r:id="rId3"/>
              </a:rPr>
              <a:t>mlovejoy@americancable.org</a:t>
            </a:r>
            <a:r>
              <a:rPr lang="en-US" sz="1600" dirty="0">
                <a:cs typeface="Arial" panose="020B0604020202020204" pitchFamily="34" charset="0"/>
              </a:rPr>
              <a:t/>
            </a:r>
            <a:br>
              <a:rPr lang="en-US" sz="1600" dirty="0">
                <a:cs typeface="Arial" panose="020B0604020202020204" pitchFamily="34" charset="0"/>
              </a:rPr>
            </a:br>
            <a:endParaRPr lang="en-US" sz="1600" b="1" dirty="0">
              <a:cs typeface="Arial" panose="020B0604020202020204" pitchFamily="34" charset="0"/>
            </a:endParaRPr>
          </a:p>
          <a:p>
            <a:pPr eaLnBrk="1" hangingPunct="1">
              <a:tabLst>
                <a:tab pos="1090613" algn="l"/>
              </a:tabLst>
            </a:pPr>
            <a:r>
              <a:rPr lang="en-US" sz="1600" b="1" dirty="0">
                <a:cs typeface="Arial" panose="020B0604020202020204" pitchFamily="34" charset="0"/>
              </a:rPr>
              <a:t>Matt Polka, President &amp; CEO</a:t>
            </a:r>
            <a:br>
              <a:rPr lang="en-US" sz="1600" b="1" dirty="0">
                <a:cs typeface="Arial" panose="020B0604020202020204" pitchFamily="34" charset="0"/>
              </a:rPr>
            </a:br>
            <a:r>
              <a:rPr lang="en-US" sz="1600" dirty="0">
                <a:cs typeface="Arial" panose="020B0604020202020204" pitchFamily="34" charset="0"/>
              </a:rPr>
              <a:t>Phone:	(412) 922-8300 ext. 14</a:t>
            </a:r>
            <a:br>
              <a:rPr lang="en-US" sz="1600" dirty="0">
                <a:cs typeface="Arial" panose="020B0604020202020204" pitchFamily="34" charset="0"/>
              </a:rPr>
            </a:br>
            <a:r>
              <a:rPr lang="en-US" sz="1600" dirty="0">
                <a:cs typeface="Arial" panose="020B0604020202020204" pitchFamily="34" charset="0"/>
              </a:rPr>
              <a:t>	(412) 735-0401 (Cell)</a:t>
            </a:r>
            <a:br>
              <a:rPr lang="en-US" sz="1600" dirty="0">
                <a:cs typeface="Arial" panose="020B0604020202020204" pitchFamily="34" charset="0"/>
              </a:rPr>
            </a:br>
            <a:r>
              <a:rPr lang="en-US" sz="1600" dirty="0">
                <a:cs typeface="Arial" panose="020B0604020202020204" pitchFamily="34" charset="0"/>
              </a:rPr>
              <a:t>Email:	</a:t>
            </a:r>
            <a:r>
              <a:rPr lang="en-US" sz="1600" dirty="0">
                <a:cs typeface="Arial" panose="020B0604020202020204" pitchFamily="34" charset="0"/>
                <a:hlinkClick r:id="rId4"/>
              </a:rPr>
              <a:t>mpolka@americancable.org</a:t>
            </a:r>
            <a:r>
              <a:rPr lang="en-US" sz="1600" dirty="0">
                <a:cs typeface="Arial" panose="020B0604020202020204" pitchFamily="34" charset="0"/>
              </a:rPr>
              <a:t/>
            </a:r>
            <a:br>
              <a:rPr lang="en-US" sz="1600" dirty="0">
                <a:cs typeface="Arial" panose="020B0604020202020204" pitchFamily="34" charset="0"/>
              </a:rPr>
            </a:br>
            <a:endParaRPr lang="en-US" sz="1000" dirty="0">
              <a:cs typeface="Arial" panose="020B0604020202020204" pitchFamily="34" charset="0"/>
            </a:endParaRPr>
          </a:p>
          <a:p>
            <a:pPr eaLnBrk="1" hangingPunct="1">
              <a:tabLst>
                <a:tab pos="1090613" algn="l"/>
              </a:tabLst>
            </a:pPr>
            <a:r>
              <a:rPr lang="en-US" sz="1600" b="1" dirty="0">
                <a:cs typeface="Arial" panose="020B0604020202020204" pitchFamily="34" charset="0"/>
              </a:rPr>
              <a:t>Rob Shema, EVP Member Services &amp; Finance/Chief of Staff</a:t>
            </a:r>
            <a:br>
              <a:rPr lang="en-US" sz="1600" b="1" dirty="0">
                <a:cs typeface="Arial" panose="020B0604020202020204" pitchFamily="34" charset="0"/>
              </a:rPr>
            </a:br>
            <a:r>
              <a:rPr lang="en-US" sz="1600" dirty="0">
                <a:cs typeface="Arial" panose="020B0604020202020204" pitchFamily="34" charset="0"/>
              </a:rPr>
              <a:t>Phone:	(412) 922-8300 ext. 30</a:t>
            </a:r>
            <a:br>
              <a:rPr lang="en-US" sz="1600" dirty="0">
                <a:cs typeface="Arial" panose="020B0604020202020204" pitchFamily="34" charset="0"/>
              </a:rPr>
            </a:br>
            <a:r>
              <a:rPr lang="en-US" sz="1600" dirty="0">
                <a:cs typeface="Arial" panose="020B0604020202020204" pitchFamily="34" charset="0"/>
              </a:rPr>
              <a:t>	(412) 889-1657 (Cell)</a:t>
            </a:r>
            <a:br>
              <a:rPr lang="en-US" sz="1600" dirty="0">
                <a:cs typeface="Arial" panose="020B0604020202020204" pitchFamily="34" charset="0"/>
              </a:rPr>
            </a:br>
            <a:r>
              <a:rPr lang="en-US" sz="1600" dirty="0">
                <a:cs typeface="Arial" panose="020B0604020202020204" pitchFamily="34" charset="0"/>
              </a:rPr>
              <a:t>Email:	</a:t>
            </a:r>
            <a:r>
              <a:rPr lang="en-US" sz="1600" dirty="0">
                <a:cs typeface="Arial" panose="020B0604020202020204" pitchFamily="34" charset="0"/>
                <a:hlinkClick r:id="rId5"/>
              </a:rPr>
              <a:t>rshema@americancable.org</a:t>
            </a:r>
            <a:r>
              <a:rPr lang="en-US" sz="1600" dirty="0">
                <a:cs typeface="Arial" panose="020B0604020202020204" pitchFamily="34" charset="0"/>
              </a:rPr>
              <a:t/>
            </a:r>
            <a:br>
              <a:rPr lang="en-US" sz="1600" dirty="0">
                <a:cs typeface="Arial" panose="020B0604020202020204" pitchFamily="34" charset="0"/>
              </a:rPr>
            </a:br>
            <a:endParaRPr lang="en-US" sz="1000" dirty="0">
              <a:cs typeface="Arial" panose="020B0604020202020204" pitchFamily="34" charset="0"/>
            </a:endParaRPr>
          </a:p>
          <a:p>
            <a:pPr eaLnBrk="1" hangingPunct="1">
              <a:tabLst>
                <a:tab pos="1090613" algn="l"/>
              </a:tabLst>
            </a:pPr>
            <a:r>
              <a:rPr lang="en-US" sz="1600" b="1" dirty="0">
                <a:cs typeface="Arial" panose="020B0604020202020204" pitchFamily="34" charset="0"/>
              </a:rPr>
              <a:t>Ross Lieberman, Sr. Vice President of Government Affairs</a:t>
            </a:r>
            <a:br>
              <a:rPr lang="en-US" sz="1600" b="1" dirty="0">
                <a:cs typeface="Arial" panose="020B0604020202020204" pitchFamily="34" charset="0"/>
              </a:rPr>
            </a:br>
            <a:r>
              <a:rPr lang="en-US" sz="1600" dirty="0">
                <a:cs typeface="Arial" panose="020B0604020202020204" pitchFamily="34" charset="0"/>
              </a:rPr>
              <a:t>Phone:	(202) 494-5661</a:t>
            </a:r>
            <a:br>
              <a:rPr lang="en-US" sz="1600" dirty="0">
                <a:cs typeface="Arial" panose="020B0604020202020204" pitchFamily="34" charset="0"/>
              </a:rPr>
            </a:br>
            <a:r>
              <a:rPr lang="en-US" sz="1600" dirty="0">
                <a:cs typeface="Arial" panose="020B0604020202020204" pitchFamily="34" charset="0"/>
              </a:rPr>
              <a:t>Email:	</a:t>
            </a:r>
            <a:r>
              <a:rPr lang="en-US" sz="1600" dirty="0">
                <a:cs typeface="Arial" panose="020B0604020202020204" pitchFamily="34" charset="0"/>
                <a:hlinkClick r:id="rId6"/>
              </a:rPr>
              <a:t>rlieberman@americancable.org</a:t>
            </a:r>
            <a:r>
              <a:rPr lang="en-US" sz="1600" dirty="0">
                <a:cs typeface="Arial" panose="020B0604020202020204" pitchFamily="34" charset="0"/>
              </a:rPr>
              <a:t> </a:t>
            </a:r>
            <a:br>
              <a:rPr lang="en-US" sz="1600" dirty="0">
                <a:cs typeface="Arial" panose="020B0604020202020204" pitchFamily="34" charset="0"/>
              </a:rPr>
            </a:br>
            <a:endParaRPr lang="en-US" sz="1000" dirty="0">
              <a:cs typeface="Arial" panose="020B0604020202020204" pitchFamily="34" charset="0"/>
            </a:endParaRPr>
          </a:p>
          <a:p>
            <a:pPr eaLnBrk="1" hangingPunct="1">
              <a:tabLst>
                <a:tab pos="1090613" algn="l"/>
              </a:tabLst>
            </a:pPr>
            <a:r>
              <a:rPr lang="en-US" sz="1600" b="1" dirty="0" smtClean="0">
                <a:cs typeface="Arial" panose="020B0604020202020204" pitchFamily="34" charset="0"/>
              </a:rPr>
              <a:t>Brian </a:t>
            </a:r>
            <a:r>
              <a:rPr lang="en-US" sz="1600" b="1" dirty="0">
                <a:cs typeface="Arial" panose="020B0604020202020204" pitchFamily="34" charset="0"/>
              </a:rPr>
              <a:t>Hurley, Vice President of Regulatory Affairs</a:t>
            </a:r>
            <a:br>
              <a:rPr lang="en-US" sz="1600" b="1" dirty="0">
                <a:cs typeface="Arial" panose="020B0604020202020204" pitchFamily="34" charset="0"/>
              </a:rPr>
            </a:br>
            <a:r>
              <a:rPr lang="en-US" sz="1600" dirty="0">
                <a:cs typeface="Arial" panose="020B0604020202020204" pitchFamily="34" charset="0"/>
              </a:rPr>
              <a:t>Phone:	(202) 573-6247</a:t>
            </a:r>
            <a:br>
              <a:rPr lang="en-US" sz="1600" dirty="0">
                <a:cs typeface="Arial" panose="020B0604020202020204" pitchFamily="34" charset="0"/>
              </a:rPr>
            </a:br>
            <a:r>
              <a:rPr lang="en-US" sz="1600" dirty="0">
                <a:cs typeface="Arial" panose="020B0604020202020204" pitchFamily="34" charset="0"/>
              </a:rPr>
              <a:t>Email:	</a:t>
            </a:r>
            <a:r>
              <a:rPr lang="en-US" sz="1600" dirty="0">
                <a:cs typeface="Arial" panose="020B0604020202020204" pitchFamily="34" charset="0"/>
                <a:hlinkClick r:id="rId7"/>
              </a:rPr>
              <a:t>bhurley@americancable.org</a:t>
            </a:r>
            <a:r>
              <a:rPr lang="en-US" sz="1600" dirty="0">
                <a:cs typeface="Arial" panose="020B0604020202020204" pitchFamily="34" charset="0"/>
              </a:rPr>
              <a:t/>
            </a:r>
            <a:br>
              <a:rPr lang="en-US" sz="1600" dirty="0">
                <a:cs typeface="Arial" panose="020B0604020202020204" pitchFamily="34" charset="0"/>
              </a:rPr>
            </a:br>
            <a:endParaRPr lang="en-US" sz="1600" dirty="0">
              <a:cs typeface="Arial" panose="020B0604020202020204" pitchFamily="34" charset="0"/>
            </a:endParaRPr>
          </a:p>
        </p:txBody>
      </p:sp>
      <p:sp>
        <p:nvSpPr>
          <p:cNvPr id="7" name="Slide Number Placeholder 2">
            <a:extLst>
              <a:ext uri="{FF2B5EF4-FFF2-40B4-BE49-F238E27FC236}">
                <a16:creationId xmlns:a16="http://schemas.microsoft.com/office/drawing/2014/main" xmlns="" id="{FA39A7D3-5944-4A63-AB47-2D3DD9834177}"/>
              </a:ext>
            </a:extLst>
          </p:cNvPr>
          <p:cNvSpPr txBox="1">
            <a:spLocks/>
          </p:cNvSpPr>
          <p:nvPr/>
        </p:nvSpPr>
        <p:spPr>
          <a:xfrm>
            <a:off x="4175608" y="6481765"/>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45</a:t>
            </a:fld>
            <a:endParaRPr lang="en-US" sz="1600" dirty="0"/>
          </a:p>
        </p:txBody>
      </p:sp>
    </p:spTree>
    <p:extLst>
      <p:ext uri="{BB962C8B-B14F-4D97-AF65-F5344CB8AC3E}">
        <p14:creationId xmlns:p14="http://schemas.microsoft.com/office/powerpoint/2010/main" val="1099323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687061"/>
          </a:xfrm>
        </p:spPr>
        <p:txBody>
          <a:bodyPr>
            <a:normAutofit/>
          </a:bodyPr>
          <a:lstStyle/>
          <a:p>
            <a:pPr marL="0" indent="0">
              <a:buNone/>
            </a:pPr>
            <a:r>
              <a:rPr lang="en-US" sz="3300" b="1" dirty="0"/>
              <a:t>The Rule</a:t>
            </a:r>
          </a:p>
          <a:p>
            <a:pPr lvl="0"/>
            <a:r>
              <a:rPr lang="en-US" sz="2300" b="1" dirty="0"/>
              <a:t>47 C.F.R. § 79.108(a)(1) </a:t>
            </a:r>
            <a:r>
              <a:rPr lang="en-US" sz="2000" dirty="0"/>
              <a:t>- Manufacturers that place </a:t>
            </a:r>
            <a:r>
              <a:rPr lang="en-US" sz="2000" b="1" dirty="0"/>
              <a:t>navigation devices </a:t>
            </a:r>
            <a:r>
              <a:rPr lang="en-US" sz="2000" dirty="0"/>
              <a:t>… into the chain of commerce for purchase by consumers, and </a:t>
            </a:r>
            <a:r>
              <a:rPr lang="en-US" sz="2000" b="1" dirty="0"/>
              <a:t>multichannel video programming distributors (“MVPDs”) …</a:t>
            </a:r>
            <a:r>
              <a:rPr lang="en-US" sz="2000" dirty="0"/>
              <a:t> </a:t>
            </a:r>
            <a:r>
              <a:rPr lang="en-US" sz="2000" b="1" dirty="0"/>
              <a:t>that lease or sell such devices</a:t>
            </a:r>
            <a:r>
              <a:rPr lang="en-US" sz="2000" dirty="0"/>
              <a:t> must ensure that the </a:t>
            </a:r>
            <a:r>
              <a:rPr lang="en-US" sz="2000" b="1" dirty="0"/>
              <a:t>on-screen text menus and guides</a:t>
            </a:r>
            <a:r>
              <a:rPr lang="en-US" sz="2000" dirty="0"/>
              <a:t> </a:t>
            </a:r>
            <a:r>
              <a:rPr lang="en-US" sz="2000" b="1" dirty="0"/>
              <a:t>provided by navigation devices for the</a:t>
            </a:r>
            <a:r>
              <a:rPr lang="en-US" sz="2000" dirty="0"/>
              <a:t> </a:t>
            </a:r>
            <a:r>
              <a:rPr lang="en-US" sz="2000" b="1" dirty="0"/>
              <a:t>display or selection of multichannel video programming</a:t>
            </a:r>
            <a:r>
              <a:rPr lang="en-US" sz="2000" dirty="0"/>
              <a:t> are audibly accessible in real time </a:t>
            </a:r>
            <a:r>
              <a:rPr lang="en-US" sz="2000" b="1" dirty="0"/>
              <a:t>upon request</a:t>
            </a:r>
            <a:r>
              <a:rPr lang="en-US" sz="2000" dirty="0"/>
              <a:t> </a:t>
            </a:r>
            <a:r>
              <a:rPr lang="en-US" sz="2000" b="1" dirty="0"/>
              <a:t>by individuals who are blind or visually impaired</a:t>
            </a:r>
            <a:r>
              <a:rPr lang="en-US" sz="2000" dirty="0"/>
              <a:t>.  Manufacturers and MVPDs must comply with the provisions of this section only if doing so is </a:t>
            </a:r>
            <a:r>
              <a:rPr lang="en-US" sz="2000" b="1" dirty="0"/>
              <a:t>achievable</a:t>
            </a:r>
            <a:r>
              <a:rPr lang="en-US" sz="2000" dirty="0"/>
              <a:t> as defined in §79.108(c)(2).</a:t>
            </a:r>
          </a:p>
          <a:p>
            <a:pPr marL="0" indent="0">
              <a:buNone/>
            </a:pPr>
            <a:endParaRPr lang="en-US" sz="2000" b="1" dirty="0"/>
          </a:p>
          <a:p>
            <a:pPr marL="0" indent="0">
              <a:buNone/>
            </a:pPr>
            <a:r>
              <a:rPr lang="en-US" sz="2000" b="1" dirty="0"/>
              <a:t>Goal is to provide blind and visually impaired customers with the same or nearly the same video experience as sighted customers	</a:t>
            </a:r>
            <a:r>
              <a:rPr lang="en-US" sz="1800" dirty="0"/>
              <a:t> </a:t>
            </a:r>
            <a:r>
              <a:rPr lang="en-US" sz="2000" b="1" dirty="0"/>
              <a:t>	</a:t>
            </a:r>
          </a:p>
          <a:p>
            <a:pPr marL="2055813" indent="-2055813">
              <a:buNone/>
            </a:pPr>
            <a:r>
              <a:rPr lang="en-US" sz="2400" b="1" dirty="0"/>
              <a:t>	</a:t>
            </a:r>
            <a:r>
              <a:rPr lang="en-US" sz="2000" dirty="0"/>
              <a:t>	</a:t>
            </a:r>
            <a:endParaRPr lang="en-US" sz="2400" b="1" dirty="0">
              <a:solidFill>
                <a:prstClr val="black"/>
              </a:solidFill>
            </a:endParaRP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5</a:t>
            </a:fld>
            <a:endParaRPr lang="en-US" sz="1600" dirty="0"/>
          </a:p>
        </p:txBody>
      </p:sp>
    </p:spTree>
    <p:extLst>
      <p:ext uri="{BB962C8B-B14F-4D97-AF65-F5344CB8AC3E}">
        <p14:creationId xmlns:p14="http://schemas.microsoft.com/office/powerpoint/2010/main" val="4232931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687061"/>
          </a:xfrm>
        </p:spPr>
        <p:txBody>
          <a:bodyPr>
            <a:normAutofit fontScale="92500" lnSpcReduction="10000"/>
          </a:bodyPr>
          <a:lstStyle/>
          <a:p>
            <a:pPr marL="0" indent="0">
              <a:buNone/>
            </a:pPr>
            <a:r>
              <a:rPr lang="en-US" b="1" dirty="0"/>
              <a:t>Covered Devices</a:t>
            </a:r>
          </a:p>
          <a:p>
            <a:pPr lvl="1"/>
            <a:r>
              <a:rPr lang="en-US" sz="2000" b="1" dirty="0" smtClean="0"/>
              <a:t>“navigation </a:t>
            </a:r>
            <a:r>
              <a:rPr lang="en-US" sz="2000" b="1" dirty="0"/>
              <a:t>Devices” - </a:t>
            </a:r>
            <a:r>
              <a:rPr lang="en-US" sz="2000" dirty="0"/>
              <a:t>Devices such as converter boxes, interactive communications equipment, and other equipment used by consumers to access multichannel video programming and other services offered over multichannel video programming systems.</a:t>
            </a:r>
          </a:p>
          <a:p>
            <a:pPr lvl="1"/>
            <a:r>
              <a:rPr lang="en-US" sz="2000" dirty="0"/>
              <a:t>Does not include “intermediary devices” with a passive display (</a:t>
            </a:r>
            <a:r>
              <a:rPr lang="en-US" sz="2000" i="1" dirty="0"/>
              <a:t>i.e.,</a:t>
            </a:r>
            <a:r>
              <a:rPr lang="en-US" sz="2000" dirty="0"/>
              <a:t> television set), or cable channels that provide program listings (typically in the form of a scrolling grid).</a:t>
            </a:r>
          </a:p>
          <a:p>
            <a:pPr marL="0" indent="0">
              <a:buNone/>
            </a:pPr>
            <a:r>
              <a:rPr lang="en-US" b="1" dirty="0"/>
              <a:t>Covered Entities</a:t>
            </a:r>
          </a:p>
          <a:p>
            <a:pPr lvl="1"/>
            <a:r>
              <a:rPr lang="en-US" sz="2000" b="1" dirty="0" smtClean="0"/>
              <a:t>“multichannel </a:t>
            </a:r>
            <a:r>
              <a:rPr lang="en-US" sz="2000" b="1" dirty="0"/>
              <a:t>video programming distributors (“MVPDs”) …</a:t>
            </a:r>
            <a:r>
              <a:rPr lang="en-US" sz="2000" dirty="0"/>
              <a:t> </a:t>
            </a:r>
            <a:r>
              <a:rPr lang="en-US" sz="2000" b="1" dirty="0"/>
              <a:t>that lease or sell such devices”</a:t>
            </a:r>
          </a:p>
          <a:p>
            <a:pPr lvl="1"/>
            <a:r>
              <a:rPr lang="en-US" sz="2000" dirty="0"/>
              <a:t>“To the extent that an MVPD does not provide navigation devices to its subscribers, it is not directly subject to the requirements of Section 205.”</a:t>
            </a:r>
          </a:p>
          <a:p>
            <a:pPr lvl="1"/>
            <a:endParaRPr lang="en-US" sz="2000" b="1" dirty="0"/>
          </a:p>
          <a:p>
            <a:pPr marL="2055813" indent="-2055813">
              <a:buNone/>
            </a:pPr>
            <a:r>
              <a:rPr lang="en-US" sz="2400" b="1" dirty="0"/>
              <a:t>	</a:t>
            </a:r>
            <a:r>
              <a:rPr lang="en-US" sz="2000" dirty="0"/>
              <a:t>	</a:t>
            </a:r>
            <a:endParaRPr lang="en-US" sz="2400" b="1" dirty="0">
              <a:solidFill>
                <a:prstClr val="black"/>
              </a:solidFill>
            </a:endParaRP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6</a:t>
            </a:fld>
            <a:endParaRPr lang="en-US" sz="1600" dirty="0"/>
          </a:p>
        </p:txBody>
      </p:sp>
    </p:spTree>
    <p:extLst>
      <p:ext uri="{BB962C8B-B14F-4D97-AF65-F5344CB8AC3E}">
        <p14:creationId xmlns:p14="http://schemas.microsoft.com/office/powerpoint/2010/main" val="1160539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fontScale="55000" lnSpcReduction="20000"/>
          </a:bodyPr>
          <a:lstStyle/>
          <a:p>
            <a:pPr marL="0" indent="0">
              <a:buNone/>
            </a:pPr>
            <a:r>
              <a:rPr lang="en-US" sz="6000" b="1" dirty="0"/>
              <a:t>Covered Functions</a:t>
            </a:r>
          </a:p>
          <a:p>
            <a:pPr marL="0" indent="0">
              <a:buNone/>
            </a:pPr>
            <a:r>
              <a:rPr lang="en-US" sz="3300" b="1" dirty="0" smtClean="0"/>
              <a:t>“on-screen </a:t>
            </a:r>
            <a:r>
              <a:rPr lang="en-US" sz="3300" b="1" dirty="0"/>
              <a:t>text menus and guides</a:t>
            </a:r>
            <a:r>
              <a:rPr lang="en-US" sz="3300" dirty="0"/>
              <a:t> </a:t>
            </a:r>
            <a:r>
              <a:rPr lang="en-US" sz="3300" b="1" dirty="0"/>
              <a:t>provided by navigation devices for the</a:t>
            </a:r>
            <a:r>
              <a:rPr lang="en-US" sz="3300" dirty="0"/>
              <a:t> </a:t>
            </a:r>
            <a:r>
              <a:rPr lang="en-US" sz="3300" b="1" dirty="0"/>
              <a:t>display or selection of multichannel video programming”</a:t>
            </a:r>
            <a:r>
              <a:rPr lang="en-US" sz="3300" dirty="0"/>
              <a:t> </a:t>
            </a:r>
          </a:p>
          <a:p>
            <a:pPr lvl="0"/>
            <a:r>
              <a:rPr lang="en-US" sz="3600" b="1" dirty="0"/>
              <a:t>Functions that must be made audibly accessible:  </a:t>
            </a:r>
          </a:p>
          <a:p>
            <a:pPr lvl="1"/>
            <a:r>
              <a:rPr lang="en-US" sz="2900" dirty="0"/>
              <a:t>Channel/Program Selection (including the ability to select programs available on demand, on a DVR, on linear programming in real-time, and to launch applications used for selection and display of programming) </a:t>
            </a:r>
          </a:p>
          <a:p>
            <a:pPr lvl="1"/>
            <a:r>
              <a:rPr lang="en-US" sz="2900" dirty="0"/>
              <a:t>Display Channel/Program Information (including the ability to display channel and program information for programs available on demand, on a DVR, or on linear programming in real-time)</a:t>
            </a:r>
          </a:p>
          <a:p>
            <a:pPr lvl="1"/>
            <a:r>
              <a:rPr lang="en-US" sz="2900" dirty="0"/>
              <a:t>Configuration – Setup</a:t>
            </a:r>
          </a:p>
          <a:p>
            <a:pPr lvl="1"/>
            <a:r>
              <a:rPr lang="en-US" sz="2900" dirty="0"/>
              <a:t>Configuration – CC Control </a:t>
            </a:r>
          </a:p>
          <a:p>
            <a:pPr lvl="1"/>
            <a:r>
              <a:rPr lang="en-US" sz="2900" dirty="0"/>
              <a:t>Configuration – CC Options</a:t>
            </a:r>
          </a:p>
          <a:p>
            <a:pPr lvl="1"/>
            <a:r>
              <a:rPr lang="en-US" sz="2900" dirty="0"/>
              <a:t>Configuration – Video Description Control</a:t>
            </a:r>
          </a:p>
          <a:p>
            <a:pPr lvl="1"/>
            <a:r>
              <a:rPr lang="en-US" sz="2900" dirty="0"/>
              <a:t>Display Configuration Info</a:t>
            </a:r>
          </a:p>
          <a:p>
            <a:pPr lvl="1"/>
            <a:r>
              <a:rPr lang="en-US" sz="2900" dirty="0"/>
              <a:t>Playback Functions (including the ability to control playback functions for programs available on demand or on a DVR, as well as linear programming in real-time) </a:t>
            </a:r>
          </a:p>
          <a:p>
            <a:pPr lvl="1"/>
            <a:r>
              <a:rPr lang="en-US" sz="2900" dirty="0"/>
              <a:t>Input Selection</a:t>
            </a:r>
          </a:p>
          <a:p>
            <a:pPr marL="0" indent="0">
              <a:buNone/>
            </a:pPr>
            <a:r>
              <a:rPr lang="en-US" sz="3200" b="1" dirty="0"/>
              <a:t>MVPDs need not provide any accessible functions that are not already included in regularly available navigation devices.</a:t>
            </a:r>
            <a:endParaRPr lang="en-US" sz="3200" b="1" dirty="0">
              <a:solidFill>
                <a:prstClr val="black"/>
              </a:solidFill>
            </a:endParaRP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7</a:t>
            </a:fld>
            <a:endParaRPr lang="en-US" sz="1600" dirty="0"/>
          </a:p>
        </p:txBody>
      </p:sp>
    </p:spTree>
    <p:extLst>
      <p:ext uri="{BB962C8B-B14F-4D97-AF65-F5344CB8AC3E}">
        <p14:creationId xmlns:p14="http://schemas.microsoft.com/office/powerpoint/2010/main" val="1272500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a:bodyPr>
          <a:lstStyle/>
          <a:p>
            <a:pPr marL="0" indent="0">
              <a:buNone/>
            </a:pPr>
            <a:r>
              <a:rPr lang="en-US" sz="3300" b="1" dirty="0"/>
              <a:t>When Must You Provide an Accessible Device?</a:t>
            </a:r>
          </a:p>
          <a:p>
            <a:r>
              <a:rPr lang="en-US" sz="2000" dirty="0"/>
              <a:t>Do not need to provide accessible device to all customers – only when requested by blind or visually impaired subscribers.</a:t>
            </a:r>
          </a:p>
          <a:p>
            <a:pPr lvl="0"/>
            <a:r>
              <a:rPr lang="en-US" sz="2000" dirty="0"/>
              <a:t>Process for requesting and receiving accessible device must be the same as process for requesting and receiving other navigation devices.</a:t>
            </a:r>
          </a:p>
          <a:p>
            <a:pPr lvl="0"/>
            <a:r>
              <a:rPr lang="en-US" sz="2000" dirty="0"/>
              <a:t>You are permitted to verify that the customer is blind or visually impaired, but only if you choose </a:t>
            </a:r>
            <a:r>
              <a:rPr lang="en-US" sz="2000" dirty="0" smtClean="0"/>
              <a:t>to </a:t>
            </a:r>
            <a:r>
              <a:rPr lang="en-US" sz="2000" dirty="0"/>
              <a:t>“rely on an accessibility solution that involves providing the consumer with sophisticated equipment and/or services at a price that is lower than that offered to the general public,” and must accept a wide variety of documentation.</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8</a:t>
            </a:fld>
            <a:endParaRPr lang="en-US" sz="1600" dirty="0"/>
          </a:p>
        </p:txBody>
      </p:sp>
    </p:spTree>
    <p:extLst>
      <p:ext uri="{BB962C8B-B14F-4D97-AF65-F5344CB8AC3E}">
        <p14:creationId xmlns:p14="http://schemas.microsoft.com/office/powerpoint/2010/main" val="1213015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generated with very high confidence">
            <a:extLst>
              <a:ext uri="{FF2B5EF4-FFF2-40B4-BE49-F238E27FC236}">
                <a16:creationId xmlns:a16="http://schemas.microsoft.com/office/drawing/2014/main" xmlns="" id="{797E79C9-0508-489B-9C26-BF1490C3337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5" name="Title 1">
            <a:extLst>
              <a:ext uri="{FF2B5EF4-FFF2-40B4-BE49-F238E27FC236}">
                <a16:creationId xmlns:a16="http://schemas.microsoft.com/office/drawing/2014/main" xmlns="" id="{033A9BF5-EC31-4547-A461-8A2F8AD3392D}"/>
              </a:ext>
            </a:extLst>
          </p:cNvPr>
          <p:cNvSpPr>
            <a:spLocks noGrp="1"/>
          </p:cNvSpPr>
          <p:nvPr>
            <p:ph type="title"/>
          </p:nvPr>
        </p:nvSpPr>
        <p:spPr>
          <a:xfrm>
            <a:off x="1633538" y="365129"/>
            <a:ext cx="7238236" cy="1147763"/>
          </a:xfrm>
        </p:spPr>
        <p:txBody>
          <a:bodyPr>
            <a:normAutofit/>
          </a:bodyPr>
          <a:lstStyle/>
          <a:p>
            <a:r>
              <a:rPr lang="en-US" sz="3600" b="1" dirty="0">
                <a:solidFill>
                  <a:srgbClr val="0664BA"/>
                </a:solidFill>
                <a:latin typeface="+mn-lt"/>
              </a:rPr>
              <a:t>Accessible On-Screen Guides and Menus</a:t>
            </a:r>
          </a:p>
        </p:txBody>
      </p:sp>
      <p:sp>
        <p:nvSpPr>
          <p:cNvPr id="6" name="Content Placeholder 2">
            <a:extLst>
              <a:ext uri="{FF2B5EF4-FFF2-40B4-BE49-F238E27FC236}">
                <a16:creationId xmlns:a16="http://schemas.microsoft.com/office/drawing/2014/main" xmlns="" id="{C8F541DA-55EB-4FC8-BFAC-E7A863A142A7}"/>
              </a:ext>
            </a:extLst>
          </p:cNvPr>
          <p:cNvSpPr>
            <a:spLocks noGrp="1"/>
          </p:cNvSpPr>
          <p:nvPr>
            <p:ph idx="1"/>
          </p:nvPr>
        </p:nvSpPr>
        <p:spPr>
          <a:xfrm>
            <a:off x="376928" y="1689196"/>
            <a:ext cx="8606528" cy="4948929"/>
          </a:xfrm>
        </p:spPr>
        <p:txBody>
          <a:bodyPr>
            <a:normAutofit fontScale="92500" lnSpcReduction="20000"/>
          </a:bodyPr>
          <a:lstStyle/>
          <a:p>
            <a:pPr marL="0" indent="0">
              <a:buNone/>
            </a:pPr>
            <a:r>
              <a:rPr lang="en-US" sz="3600" b="1" dirty="0"/>
              <a:t>Methods of Compliance</a:t>
            </a:r>
          </a:p>
          <a:p>
            <a:r>
              <a:rPr lang="en-US" sz="2400" dirty="0"/>
              <a:t>MVPDs have "maximum flexibility” to select the method of compliance.  MVPDs can comply by either:</a:t>
            </a:r>
          </a:p>
          <a:p>
            <a:pPr lvl="0"/>
            <a:r>
              <a:rPr lang="en-US" sz="2400" dirty="0"/>
              <a:t>Providing a separate solution to blind or visually impaired customers upon request.  </a:t>
            </a:r>
          </a:p>
          <a:p>
            <a:pPr lvl="1"/>
            <a:r>
              <a:rPr lang="en-US" dirty="0"/>
              <a:t>Must be provided at no additional charge and within a reasonable time.</a:t>
            </a:r>
          </a:p>
          <a:p>
            <a:pPr lvl="1"/>
            <a:r>
              <a:rPr lang="en-US" dirty="0"/>
              <a:t>Can be made available via hardware or software (</a:t>
            </a:r>
            <a:r>
              <a:rPr lang="en-US" i="1" dirty="0"/>
              <a:t>e.g.,</a:t>
            </a:r>
            <a:r>
              <a:rPr lang="en-US" dirty="0"/>
              <a:t> an app).  But if software, must also provide the hardware (</a:t>
            </a:r>
            <a:r>
              <a:rPr lang="en-US" i="1" dirty="0"/>
              <a:t>i.e.</a:t>
            </a:r>
            <a:r>
              <a:rPr lang="en-US" dirty="0"/>
              <a:t>, tablet, laptop, Roku, etc.) necessary to operate the software.</a:t>
            </a:r>
          </a:p>
          <a:p>
            <a:pPr lvl="0"/>
            <a:r>
              <a:rPr lang="en-US" sz="2400" dirty="0"/>
              <a:t>Including built-in functionality in the navigation devices offered to all customers (</a:t>
            </a:r>
            <a:r>
              <a:rPr lang="en-US" sz="2400" i="1" dirty="0"/>
              <a:t>e.g.</a:t>
            </a:r>
            <a:r>
              <a:rPr lang="en-US" sz="2400" dirty="0"/>
              <a:t> TiVo wholesale platform with accessibility functions enabled).</a:t>
            </a:r>
          </a:p>
          <a:p>
            <a:pPr lvl="1"/>
            <a:r>
              <a:rPr lang="en-US" dirty="0"/>
              <a:t>If you offer different devices at different prices and only one has built-in accessibility, you must provide that device at the lowest available price point.</a:t>
            </a:r>
          </a:p>
        </p:txBody>
      </p:sp>
      <p:sp>
        <p:nvSpPr>
          <p:cNvPr id="7" name="Slide Number Placeholder 2">
            <a:extLst>
              <a:ext uri="{FF2B5EF4-FFF2-40B4-BE49-F238E27FC236}">
                <a16:creationId xmlns:a16="http://schemas.microsoft.com/office/drawing/2014/main" xmlns="" id="{79E90B7C-9AB2-4A53-B74F-782EBFB95094}"/>
              </a:ext>
            </a:extLst>
          </p:cNvPr>
          <p:cNvSpPr txBox="1">
            <a:spLocks/>
          </p:cNvSpPr>
          <p:nvPr/>
        </p:nvSpPr>
        <p:spPr>
          <a:xfrm>
            <a:off x="3366721" y="6376258"/>
            <a:ext cx="2057400" cy="365125"/>
          </a:xfrm>
          <a:prstGeom prst="rect">
            <a:avLst/>
          </a:prstGeom>
          <a:ln/>
        </p:spPr>
        <p:txBody>
          <a:bodyPr/>
          <a:lstStyle>
            <a:defPPr>
              <a:defRPr lang="en-US"/>
            </a:defPPr>
            <a:lvl1pPr marL="0" algn="l" defTabSz="914400" rtl="0" eaLnBrk="1" latinLnBrk="0" hangingPunct="1">
              <a:defRPr sz="1800"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D0D75D9-80B5-4333-92A2-47D41D593F90}" type="slidenum">
              <a:rPr lang="en-US" sz="1600"/>
              <a:pPr algn="ctr"/>
              <a:t>9</a:t>
            </a:fld>
            <a:endParaRPr lang="en-US" sz="1600" dirty="0"/>
          </a:p>
        </p:txBody>
      </p:sp>
    </p:spTree>
    <p:extLst>
      <p:ext uri="{BB962C8B-B14F-4D97-AF65-F5344CB8AC3E}">
        <p14:creationId xmlns:p14="http://schemas.microsoft.com/office/powerpoint/2010/main" val="19011228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7374</TotalTime>
  <Words>4466</Words>
  <Application>Microsoft Office PowerPoint</Application>
  <PresentationFormat>On-screen Show (4:3)</PresentationFormat>
  <Paragraphs>354</Paragraphs>
  <Slides>45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45</vt:i4>
      </vt:variant>
    </vt:vector>
  </HeadingPairs>
  <TitlesOfParts>
    <vt:vector size="50" baseType="lpstr">
      <vt:lpstr>Arial</vt:lpstr>
      <vt:lpstr>Calibri</vt:lpstr>
      <vt:lpstr>Calibri Light</vt:lpstr>
      <vt:lpstr>Office Theme</vt:lpstr>
      <vt:lpstr>1_Office Theme</vt:lpstr>
      <vt:lpstr>  Washington Update: Recent Developments in Video Regulation</vt:lpstr>
      <vt:lpstr>Agenda</vt:lpstr>
      <vt:lpstr>PowerPoint Presentation</vt:lpstr>
      <vt:lpstr>Accessible On-Screen Guides and Menus</vt:lpstr>
      <vt:lpstr>Accessible On-Screen Guides and Menus</vt:lpstr>
      <vt:lpstr>Accessible On-Screen Guides and Menus</vt:lpstr>
      <vt:lpstr>Accessible On-Screen Guides and Menus</vt:lpstr>
      <vt:lpstr>Accessible On-Screen Guides and Menus</vt:lpstr>
      <vt:lpstr>Accessible On-Screen Guides and Menus</vt:lpstr>
      <vt:lpstr>Accessible On-Screen Guides and Menus</vt:lpstr>
      <vt:lpstr>Accessible On-Screen Guides and Menus</vt:lpstr>
      <vt:lpstr>Accessible On-Screen Guides and Menus</vt:lpstr>
      <vt:lpstr>Accessible On-Screen Guides and Menus</vt:lpstr>
      <vt:lpstr>Accessible On-Screen Guides and Menus</vt:lpstr>
      <vt:lpstr>ATSC 3.0 – “Next Generation” Broadcast Standard</vt:lpstr>
      <vt:lpstr>ATSC 3.0 – “Next Generation” Broadcast Standard</vt:lpstr>
      <vt:lpstr>ATSC 3.0 – “Next Generation” Broadcast Standard</vt:lpstr>
      <vt:lpstr>ATSC 3.0 – “Next Generation” Broadcast Standard</vt:lpstr>
      <vt:lpstr>ATSC 3.0 – “Next Generation” Broadcast Standard</vt:lpstr>
      <vt:lpstr>Digital Technical Standards</vt:lpstr>
      <vt:lpstr>Digital Technical Standards</vt:lpstr>
      <vt:lpstr>Digital Technical Standards</vt:lpstr>
      <vt:lpstr>Digital Technical Standards</vt:lpstr>
      <vt:lpstr>Cable Privacy</vt:lpstr>
      <vt:lpstr>Cable Privacy</vt:lpstr>
      <vt:lpstr>Cable Privacy</vt:lpstr>
      <vt:lpstr>Cable Privacy</vt:lpstr>
      <vt:lpstr>Cable Privacy</vt:lpstr>
      <vt:lpstr>PowerPoint Presentation</vt:lpstr>
      <vt:lpstr>Modernization of Media Regulations Initiative</vt:lpstr>
      <vt:lpstr>Expanding Flexible Use of C-Band Spectrum</vt:lpstr>
      <vt:lpstr>Expanding Flexible Use of C-Band Spectrum</vt:lpstr>
      <vt:lpstr>Expanding Flexible Use of C-Band Spectrum</vt:lpstr>
      <vt:lpstr>Expanding Flexible Use of C-Band Spectrum</vt:lpstr>
      <vt:lpstr>Expanding Flexible Use of C-Band Spectrum</vt:lpstr>
      <vt:lpstr>Expanding Flexible Use of C-Band Spectrum</vt:lpstr>
      <vt:lpstr>Emergency Alert System Order and NPRM</vt:lpstr>
      <vt:lpstr>Emergency Alert System Order and NPRM</vt:lpstr>
      <vt:lpstr>Emergency Alert System Order and NPRM</vt:lpstr>
      <vt:lpstr>Emergency Alert System Order and NPRM</vt:lpstr>
      <vt:lpstr>Emergency Alert System Order and NPRM</vt:lpstr>
      <vt:lpstr>PowerPoint Presentation</vt:lpstr>
      <vt:lpstr>Upcoming Events and Deadlines</vt:lpstr>
      <vt:lpstr>Upcoming Events and Deadlines</vt:lpstr>
      <vt:lpstr>Contact Information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TEXT</dc:title>
  <dc:creator>Caroline Persinger</dc:creator>
  <cp:lastModifiedBy>Mary Lovejoy</cp:lastModifiedBy>
  <cp:revision>452</cp:revision>
  <cp:lastPrinted>2018-05-07T15:32:44Z</cp:lastPrinted>
  <dcterms:created xsi:type="dcterms:W3CDTF">2015-09-17T13:29:34Z</dcterms:created>
  <dcterms:modified xsi:type="dcterms:W3CDTF">2018-09-12T14:09:09Z</dcterms:modified>
</cp:coreProperties>
</file>