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97" r:id="rId2"/>
    <p:sldId id="282" r:id="rId3"/>
    <p:sldId id="270" r:id="rId4"/>
    <p:sldId id="280" r:id="rId5"/>
    <p:sldId id="295" r:id="rId6"/>
    <p:sldId id="296" r:id="rId7"/>
    <p:sldId id="258" r:id="rId8"/>
    <p:sldId id="274" r:id="rId9"/>
    <p:sldId id="277" r:id="rId10"/>
    <p:sldId id="278" r:id="rId11"/>
    <p:sldId id="271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292" r:id="rId22"/>
    <p:sldId id="293" r:id="rId23"/>
    <p:sldId id="279" r:id="rId24"/>
    <p:sldId id="290" r:id="rId25"/>
    <p:sldId id="276" r:id="rId26"/>
    <p:sldId id="330" r:id="rId2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D7235-A727-45F8-8ACF-884FC5B427D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6560-4DEF-47D9-8B45-2BFAFFEAF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F681-2509-4AB1-B43B-177D9308D6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9096" y="2911813"/>
            <a:ext cx="6858000" cy="1183937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latin typeface="Open Sans Light" charset="0"/>
                <a:ea typeface="Open Sans Light" charset="0"/>
                <a:cs typeface="Open Sans Light" charset="0"/>
              </a:rPr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9350" y="700088"/>
            <a:ext cx="6858000" cy="2127250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9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8174" y="1289503"/>
            <a:ext cx="8562560" cy="352342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Open Sans Light" charset="0"/>
                <a:ea typeface="Open Sans Light" charset="0"/>
                <a:cs typeface="Open Sans Light" charset="0"/>
              </a:rPr>
              <a:t>Click to add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298174" y="273845"/>
            <a:ext cx="6661426" cy="556074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2015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-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8174" y="1289503"/>
            <a:ext cx="8562560" cy="3523422"/>
          </a:xfrm>
        </p:spPr>
        <p:txBody>
          <a:bodyPr numCol="2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800" dirty="0">
                <a:latin typeface="Open Sans Light" charset="0"/>
                <a:ea typeface="Open Sans Light" charset="0"/>
                <a:cs typeface="Open Sans Light" charset="0"/>
              </a:rPr>
              <a:t>Click to add text</a:t>
            </a:r>
          </a:p>
          <a:p>
            <a:endParaRPr lang="en-US" sz="1800" dirty="0"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en-US" sz="1800" dirty="0"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en-US" sz="1800" dirty="0"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en-US" sz="1800" dirty="0"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en-US" sz="1800" dirty="0"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en-US" sz="1800" dirty="0"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en-US" sz="1800" dirty="0"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en-US" sz="1800" dirty="0"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en-US" sz="1800" dirty="0">
              <a:latin typeface="Open Sans Light" charset="0"/>
              <a:ea typeface="Open Sans Light" charset="0"/>
              <a:cs typeface="Open Sans Light" charset="0"/>
            </a:endParaRPr>
          </a:p>
          <a:p>
            <a:r>
              <a:rPr lang="en-US" sz="1800" dirty="0">
                <a:latin typeface="Open Sans Light" charset="0"/>
                <a:ea typeface="Open Sans Light" charset="0"/>
                <a:cs typeface="Open Sans Light" charset="0"/>
              </a:rPr>
              <a:t>Click to add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298174" y="273845"/>
            <a:ext cx="6668683" cy="556074"/>
          </a:xfrm>
        </p:spPr>
        <p:txBody>
          <a:bodyPr>
            <a:normAutofit/>
          </a:bodyPr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700" dirty="0">
                <a:solidFill>
                  <a:schemeClr val="bg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7453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174" y="1289503"/>
            <a:ext cx="4216676" cy="352342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9503"/>
            <a:ext cx="4231584" cy="352342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298174" y="273845"/>
            <a:ext cx="6668683" cy="556074"/>
          </a:xfrm>
        </p:spPr>
        <p:txBody>
          <a:bodyPr>
            <a:normAutofit/>
          </a:bodyPr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700" dirty="0">
                <a:solidFill>
                  <a:schemeClr val="bg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1944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174" y="1260872"/>
            <a:ext cx="420000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74" y="1878806"/>
            <a:ext cx="4200008" cy="293411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4231584" cy="617934"/>
          </a:xfrm>
        </p:spPr>
        <p:txBody>
          <a:bodyPr anchor="b"/>
          <a:lstStyle>
            <a:lvl1pPr marL="0" indent="0">
              <a:buNone/>
              <a:defRPr sz="1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4231584" cy="293411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298174" y="273845"/>
            <a:ext cx="6646912" cy="556074"/>
          </a:xfrm>
        </p:spPr>
        <p:txBody>
          <a:bodyPr>
            <a:normAutofit/>
          </a:bodyPr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700" dirty="0">
                <a:solidFill>
                  <a:schemeClr val="bg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8178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298174" y="273845"/>
            <a:ext cx="6668683" cy="556074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204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342900"/>
            <a:ext cx="3240691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8328" y="1543050"/>
            <a:ext cx="3240691" cy="3239262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87381" y="1024700"/>
            <a:ext cx="4416425" cy="3757612"/>
          </a:xfrm>
        </p:spPr>
        <p:txBody>
          <a:bodyPr/>
          <a:lstStyle>
            <a:lvl1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3475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342900"/>
            <a:ext cx="3240691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8328" y="1543050"/>
            <a:ext cx="3240691" cy="3239262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>
          <a:xfrm>
            <a:off x="4187825" y="1023938"/>
            <a:ext cx="4416425" cy="375761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7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175" y="348343"/>
            <a:ext cx="6661425" cy="48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593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4" r:id="rId4"/>
    <p:sldLayoutId id="2147483665" r:id="rId5"/>
    <p:sldLayoutId id="2147483666" r:id="rId6"/>
    <p:sldLayoutId id="2147483668" r:id="rId7"/>
    <p:sldLayoutId id="214748367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chemeClr val="bg1"/>
          </a:solidFill>
          <a:latin typeface="Open Sans Semibold" charset="0"/>
          <a:ea typeface="Open Sans Semibold" charset="0"/>
          <a:cs typeface="Open Sans Semibold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lifewire.com/5g-availability-us-415591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lifewire.com/5g-availability-us-415591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technology.com/news/consistent-experience-is-key-to-combining-ott-linear-tv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theverge.com/2018/8/4/17649112/apple-streaming-television-service-update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ool.com/investing/2018/08/26/this-trend-should-terrify-big-pay-tv-companies.aspx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orbes.com/sites/alanwolk/2018/06/30/vmvpds-are-getting-more-expensive-heres-why-consumers-might-be-okay-with-that/#3df928a24a1c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forbes.com/sites/alanwolk/2018/07/26/ad-supported-ott-keeps-growing-and-advertisers-would-be-wise-to-take-note/#5fcaf49b4d18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cnbc.com/video/2018/08/02/ceos-biggest-gaming-companies-esports-future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aliexpress.com/store/product/Lazy-Neck-Phone-Holder-Stand-Flexible-Universal-Holder-for-iPhoen-6-7-8-Samsung-Galaxy-S7/3657027_32855676516.html?ws_ab_test=searchweb0_0,searchweb201602_3_10065_10068_10130_10547_10546_10059_10548_10545_10696_100031_10084_10083_10103_451_452_10618_10307,searchweb201603_2,ppcSwitch_5&amp;algo_expid=61d9dc38-dd87-4ad5-83c2-75445537e6f3-5&amp;algo_pvid=61d9dc38-dd87-4ad5-83c2-75445537e6f3&amp;transAbTest=ae803_1&amp;priceBeautifyAB=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igitaltrends.com/home-theater/where-and-how-to-watch-4k-uhd-content/2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trends.com/home-theater/where-and-how-to-watch-4k-uhd-content/2/" TargetMode="External"/><Relationship Id="rId2" Type="http://schemas.openxmlformats.org/officeDocument/2006/relationships/hyperlink" Target="https://www.digitaltrends.com/home-theater/where-and-how-to-watch-4k-uhd-conten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807725"/>
            <a:ext cx="9144000" cy="1183938"/>
          </a:xfrm>
        </p:spPr>
        <p:txBody>
          <a:bodyPr>
            <a:normAutofit fontScale="25000" lnSpcReduction="20000"/>
          </a:bodyPr>
          <a:lstStyle/>
          <a:p>
            <a:endParaRPr lang="en-US" sz="9300" dirty="0"/>
          </a:p>
          <a:p>
            <a:endParaRPr lang="en-US" sz="12000" dirty="0"/>
          </a:p>
          <a:p>
            <a:r>
              <a:rPr lang="en-US" sz="12800" dirty="0"/>
              <a:t>Video Product Update</a:t>
            </a:r>
          </a:p>
          <a:p>
            <a:r>
              <a:rPr lang="en-US" sz="1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Chad Raymond</a:t>
            </a:r>
          </a:p>
          <a:p>
            <a:endParaRPr lang="en-US" dirty="0"/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A3BA1775-9943-4478-90FF-B7EE7645F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05" y="1304925"/>
            <a:ext cx="4565188" cy="11842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04B628-FC88-4079-89E8-C6C906F0FB08}"/>
              </a:ext>
            </a:extLst>
          </p:cNvPr>
          <p:cNvCxnSpPr/>
          <p:nvPr/>
        </p:nvCxnSpPr>
        <p:spPr>
          <a:xfrm>
            <a:off x="2227545" y="2443747"/>
            <a:ext cx="46889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5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174" y="1289503"/>
            <a:ext cx="8670566" cy="3523422"/>
          </a:xfrm>
        </p:spPr>
        <p:txBody>
          <a:bodyPr numCol="1">
            <a:normAutofit/>
          </a:bodyPr>
          <a:lstStyle/>
          <a:p>
            <a:r>
              <a:rPr lang="en-US" dirty="0"/>
              <a:t>Open Question – Instead of offering an IPTV Converted option, should Aureon  focus on offering a streaming service that could replace traditional analog / QAM deployments?</a:t>
            </a:r>
          </a:p>
          <a:p>
            <a:pPr lvl="1"/>
            <a:r>
              <a:rPr lang="en-US" dirty="0"/>
              <a:t>Analog requires no STB</a:t>
            </a:r>
          </a:p>
          <a:p>
            <a:pPr lvl="1"/>
            <a:r>
              <a:rPr lang="en-US" dirty="0"/>
              <a:t>Will ITCs’ communities embrace using Roku, Amazon Fire, etc. devices for their subscription TV?</a:t>
            </a:r>
          </a:p>
          <a:p>
            <a:pPr lvl="1"/>
            <a:r>
              <a:rPr lang="en-US" dirty="0"/>
              <a:t>Would this work well for MDU, etc.?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IPTV Converted vs Streaming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ADF14D-308D-47AF-A5F1-9D4BD2A9357E}"/>
              </a:ext>
            </a:extLst>
          </p:cNvPr>
          <p:cNvGrpSpPr/>
          <p:nvPr/>
        </p:nvGrpSpPr>
        <p:grpSpPr>
          <a:xfrm>
            <a:off x="7517064" y="3611407"/>
            <a:ext cx="1143513" cy="1201518"/>
            <a:chOff x="7517064" y="3611407"/>
            <a:chExt cx="1143513" cy="12015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ED897F-8127-450A-B9EF-975D866B0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7064" y="3611407"/>
              <a:ext cx="1143513" cy="12015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0A043E-9077-4BB0-9D59-32C4B0147A1B}"/>
                </a:ext>
              </a:extLst>
            </p:cNvPr>
            <p:cNvSpPr/>
            <p:nvPr/>
          </p:nvSpPr>
          <p:spPr>
            <a:xfrm>
              <a:off x="7695645" y="3897880"/>
              <a:ext cx="777700" cy="6322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3CA1D28-FE44-4E6E-ADE1-73F9BB3B8FA4}"/>
              </a:ext>
            </a:extLst>
          </p:cNvPr>
          <p:cNvSpPr txBox="1"/>
          <p:nvPr/>
        </p:nvSpPr>
        <p:spPr>
          <a:xfrm>
            <a:off x="7533181" y="3904554"/>
            <a:ext cx="108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ED8C2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IPTV</a:t>
            </a:r>
            <a:endParaRPr lang="en-US" sz="1200" dirty="0">
              <a:ln w="22225">
                <a:solidFill>
                  <a:srgbClr val="ED8C23"/>
                </a:solidFill>
                <a:prstDash val="solid"/>
              </a:ln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7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Video Predictions: 2018 and Beyond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DA79D-0329-4553-A5B8-6B1D4AD7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66" y="1098021"/>
            <a:ext cx="2857500" cy="176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B707DD-02C6-4F5C-BE07-26DBE90E4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674" y="1607607"/>
            <a:ext cx="3337560" cy="3006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9F88F-BFE6-489D-8029-409F14F2A48E}"/>
              </a:ext>
            </a:extLst>
          </p:cNvPr>
          <p:cNvSpPr txBox="1"/>
          <p:nvPr/>
        </p:nvSpPr>
        <p:spPr>
          <a:xfrm>
            <a:off x="3625208" y="1253130"/>
            <a:ext cx="67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excerpt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FE6E3-A4BB-4671-88EF-2B6105B84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609" y="4460500"/>
            <a:ext cx="138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Offer an adaptive bit rate signal?</a:t>
            </a:r>
          </a:p>
          <a:p>
            <a:endParaRPr lang="en-US" dirty="0"/>
          </a:p>
          <a:p>
            <a:r>
              <a:rPr lang="en-US" dirty="0"/>
              <a:t>Offer a full platform?</a:t>
            </a:r>
          </a:p>
          <a:p>
            <a:pPr lvl="1"/>
            <a:r>
              <a:rPr lang="en-US" dirty="0"/>
              <a:t>MobiTV?</a:t>
            </a:r>
          </a:p>
          <a:p>
            <a:pPr lvl="1"/>
            <a:r>
              <a:rPr lang="en-US" dirty="0"/>
              <a:t>Harmonic?</a:t>
            </a:r>
          </a:p>
          <a:p>
            <a:pPr lvl="1"/>
            <a:r>
              <a:rPr lang="en-US" dirty="0"/>
              <a:t>Innovative?</a:t>
            </a:r>
          </a:p>
          <a:p>
            <a:pPr lvl="2"/>
            <a:r>
              <a:rPr lang="en-US" dirty="0"/>
              <a:t>Partner with another headend?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Streaming Services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6D99C-E281-4227-9350-1B635A26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776" y="3469136"/>
            <a:ext cx="1143513" cy="12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0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Video Predictions: 2018 and Beyond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9F88F-BFE6-489D-8029-409F14F2A48E}"/>
              </a:ext>
            </a:extLst>
          </p:cNvPr>
          <p:cNvSpPr txBox="1"/>
          <p:nvPr/>
        </p:nvSpPr>
        <p:spPr>
          <a:xfrm>
            <a:off x="5655176" y="1190578"/>
            <a:ext cx="736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excerpts</a:t>
            </a:r>
            <a:endParaRPr lang="en-US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E7CC5-A658-449D-9D3E-1074CEC3E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66" y="983432"/>
            <a:ext cx="5086350" cy="714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81BB18-7F67-46C0-B8E1-67A0946C1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5" y="1807480"/>
            <a:ext cx="5438775" cy="71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BA7C87-A673-4761-A00E-E724FE274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82" y="2665510"/>
            <a:ext cx="5619750" cy="657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DBC6F-B322-465A-A880-FFC7E1D4D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82" y="3432857"/>
            <a:ext cx="5467350" cy="657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16AFAF-A44E-4962-91DB-01F4681A1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66" y="4194223"/>
            <a:ext cx="5153025" cy="49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4CB8F7-65B6-45CC-AE0F-E952D42A0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9609" y="4460500"/>
            <a:ext cx="138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7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AD51C6-4688-48B7-B6B4-A87FCEB48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82" y="2152570"/>
            <a:ext cx="5715000" cy="1952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Video Predictions: 2018 and Beyond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9F88F-BFE6-489D-8029-409F14F2A48E}"/>
              </a:ext>
            </a:extLst>
          </p:cNvPr>
          <p:cNvSpPr txBox="1"/>
          <p:nvPr/>
        </p:nvSpPr>
        <p:spPr>
          <a:xfrm>
            <a:off x="5926332" y="1340619"/>
            <a:ext cx="67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excerpt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40D8B-A073-4E89-9C58-84EC57188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" y="1042690"/>
            <a:ext cx="5657850" cy="1057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00139B-A731-451F-91B8-BB6669BF5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609" y="4460500"/>
            <a:ext cx="138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6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Video Predictions: 2018 and Beyond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9F88F-BFE6-489D-8029-409F14F2A48E}"/>
              </a:ext>
            </a:extLst>
          </p:cNvPr>
          <p:cNvSpPr txBox="1"/>
          <p:nvPr/>
        </p:nvSpPr>
        <p:spPr>
          <a:xfrm>
            <a:off x="4309198" y="1453337"/>
            <a:ext cx="67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excerpt</a:t>
            </a:r>
            <a:endParaRPr lang="en-US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0874C1-BA93-42A9-A44B-9BACC7112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" y="1035237"/>
            <a:ext cx="3705225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7B96C-2669-48C8-828C-9BEE8629A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5" y="2736664"/>
            <a:ext cx="4629150" cy="942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ED4CBD-6F23-43E7-AAD7-4249F51A0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609" y="4460500"/>
            <a:ext cx="138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Video Predictions: 2018 and Beyond</a:t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384EC-5A92-4219-A7C7-6A682A496029}"/>
              </a:ext>
            </a:extLst>
          </p:cNvPr>
          <p:cNvSpPr/>
          <p:nvPr/>
        </p:nvSpPr>
        <p:spPr>
          <a:xfrm>
            <a:off x="6715274" y="1193810"/>
            <a:ext cx="2323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When Is 5G Coming to the US? (Updated for 2018)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 Fisher at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Lifewire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 4,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D7916-F5EB-4253-A592-4CD9C789B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7" y="1193810"/>
            <a:ext cx="5372100" cy="339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22C03B-BA37-4364-A962-CDF215A4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609" y="4460500"/>
            <a:ext cx="138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1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ADB9C8-1EE7-40D1-ADFB-3113083D09E2}"/>
              </a:ext>
            </a:extLst>
          </p:cNvPr>
          <p:cNvSpPr/>
          <p:nvPr/>
        </p:nvSpPr>
        <p:spPr>
          <a:xfrm>
            <a:off x="6867674" y="1346210"/>
            <a:ext cx="2323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When Is 5G Coming to the US? (Updated for 2018)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 Fisher at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Lifewire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 4, 2018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Video Predictions: 2018 and Beyond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5384C-0ABF-4C31-A6B8-AA5006437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5" y="1681348"/>
            <a:ext cx="5334000" cy="1933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15A55-1C2B-4B5A-9458-F2F4C3879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609" y="4460500"/>
            <a:ext cx="138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8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Video Predictions: 2018 and Beyond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4725B-C201-49D1-80DA-1C1E4F494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66" y="1083887"/>
            <a:ext cx="5638800" cy="3552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D7FDB5-6213-496D-93A4-DDC0254F98FE}"/>
              </a:ext>
            </a:extLst>
          </p:cNvPr>
          <p:cNvSpPr/>
          <p:nvPr/>
        </p:nvSpPr>
        <p:spPr>
          <a:xfrm>
            <a:off x="6522588" y="1175381"/>
            <a:ext cx="2323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52 percent of U.S. broadband households subscribe to both pay TV and one or more OTT video services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Gary Arlen at TV Technology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10,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9711B-9001-4CE6-A861-9ECDECD7A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609" y="4460500"/>
            <a:ext cx="138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5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Video Predictions: 2018 and Beyond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7FDB5-6213-496D-93A4-DDC0254F98FE}"/>
              </a:ext>
            </a:extLst>
          </p:cNvPr>
          <p:cNvSpPr/>
          <p:nvPr/>
        </p:nvSpPr>
        <p:spPr>
          <a:xfrm>
            <a:off x="6552404" y="1346210"/>
            <a:ext cx="2323238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Stream of Articles about Apple’s new video content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Verge Staff at The Verge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 updated Aug 23, 2018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21474-86AD-4EF7-98B2-7439B7BC2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5" y="1031914"/>
            <a:ext cx="5924550" cy="403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EF5EA2-2CA1-4C82-B78B-F37E13781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09" y="4612900"/>
            <a:ext cx="138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3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Video Predictions: 2018 and Beyond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D510B-33F0-44FB-AAE4-A34AB606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609" y="4460500"/>
            <a:ext cx="1381125" cy="352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970103-5AEB-4FA9-A5A7-361C1613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66" y="1079125"/>
            <a:ext cx="3048000" cy="373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40FEAE-F3EC-45BA-8828-87AAAA1B5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956" y="2155126"/>
            <a:ext cx="3124200" cy="2771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C384EC-5A92-4219-A7C7-6A682A496029}"/>
              </a:ext>
            </a:extLst>
          </p:cNvPr>
          <p:cNvSpPr/>
          <p:nvPr/>
        </p:nvSpPr>
        <p:spPr>
          <a:xfrm>
            <a:off x="6715274" y="1193810"/>
            <a:ext cx="232323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This Trend Should Terrify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Big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Pay-TV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 Companies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Adam Levy at The Motley Fool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 26, 2018</a:t>
            </a:r>
          </a:p>
        </p:txBody>
      </p:sp>
    </p:spTree>
    <p:extLst>
      <p:ext uri="{BB962C8B-B14F-4D97-AF65-F5344CB8AC3E}">
        <p14:creationId xmlns:p14="http://schemas.microsoft.com/office/powerpoint/2010/main" val="1854119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Video Predictions: 2018 and Beyond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7FDB5-6213-496D-93A4-DDC0254F98FE}"/>
              </a:ext>
            </a:extLst>
          </p:cNvPr>
          <p:cNvSpPr/>
          <p:nvPr/>
        </p:nvSpPr>
        <p:spPr>
          <a:xfrm>
            <a:off x="6552404" y="1346210"/>
            <a:ext cx="2323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vMVPDs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 Are Getting More Expensive; Here's Why Consumers Might Be OK With That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Alan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Wolk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Forbes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 30,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9D5F2-B394-4755-9535-3A7040C00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58" y="1289503"/>
            <a:ext cx="5857875" cy="209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AAC8DE-933D-48F2-BEF0-6B539791A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09" y="4612900"/>
            <a:ext cx="138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Video Predictions: 2018 and Beyond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7FDB5-6213-496D-93A4-DDC0254F98FE}"/>
              </a:ext>
            </a:extLst>
          </p:cNvPr>
          <p:cNvSpPr/>
          <p:nvPr/>
        </p:nvSpPr>
        <p:spPr>
          <a:xfrm>
            <a:off x="6552404" y="1346210"/>
            <a:ext cx="2323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Ad-Supported OTT Keeps Growing, And Advertisers Would Be Wise To Take Note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Alan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Wolk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Forbes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26,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E1FD10-21AE-4B95-8BA9-CADD78FDCEAA}"/>
              </a:ext>
            </a:extLst>
          </p:cNvPr>
          <p:cNvSpPr txBox="1"/>
          <p:nvPr/>
        </p:nvSpPr>
        <p:spPr>
          <a:xfrm>
            <a:off x="3732797" y="1456644"/>
            <a:ext cx="67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excerpt</a:t>
            </a:r>
            <a:endParaRPr lang="en-US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4BC280-721E-4158-A9EC-A22AFA36F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58" y="1106623"/>
            <a:ext cx="2733675" cy="1000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031F0D-0A71-4CF5-8484-5297FA980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58" y="2170756"/>
            <a:ext cx="3267075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3A1C53-818B-4BB0-A931-9EDF14532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009" y="4612900"/>
            <a:ext cx="138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72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Video Predictions: 2018 and Beyond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7FDB5-6213-496D-93A4-DDC0254F98FE}"/>
              </a:ext>
            </a:extLst>
          </p:cNvPr>
          <p:cNvSpPr/>
          <p:nvPr/>
        </p:nvSpPr>
        <p:spPr>
          <a:xfrm>
            <a:off x="6552404" y="1346210"/>
            <a:ext cx="2323238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Here's what the CEOs of the biggest gaming companies are saying...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CNBC's Eric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Activision and Take Two Interactive earnings. With CNBC's Scott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Wapner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the Fast Money traders, Tim Seymour, Karen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Finerman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Dan Nathan and Guy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Adami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 2,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13DF4-B927-4E32-B755-6DF7C1F7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4" y="1289503"/>
            <a:ext cx="3048000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C8F88-191B-412E-BBED-DB20E1E0B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5" y="2184025"/>
            <a:ext cx="5476875" cy="2276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E1FD10-21AE-4B95-8BA9-CADD78FDCEAA}"/>
              </a:ext>
            </a:extLst>
          </p:cNvPr>
          <p:cNvSpPr txBox="1"/>
          <p:nvPr/>
        </p:nvSpPr>
        <p:spPr>
          <a:xfrm>
            <a:off x="4309198" y="1453337"/>
            <a:ext cx="67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excerpt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116A14-0632-4D04-82DB-C839BAE98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009" y="4612900"/>
            <a:ext cx="138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0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Aureon has questions and ITCs have the answers</a:t>
            </a:r>
          </a:p>
          <a:p>
            <a:endParaRPr lang="en-US" dirty="0"/>
          </a:p>
          <a:p>
            <a:r>
              <a:rPr lang="en-US" dirty="0"/>
              <a:t>ITCs will receive a DET Product Survey the afternoon of Thurs, Sept 13</a:t>
            </a:r>
          </a:p>
          <a:p>
            <a:pPr lvl="1"/>
            <a:r>
              <a:rPr lang="en-US" dirty="0"/>
              <a:t>We’ll ask about:</a:t>
            </a:r>
          </a:p>
          <a:p>
            <a:pPr lvl="2"/>
            <a:r>
              <a:rPr lang="en-US" dirty="0"/>
              <a:t>4K</a:t>
            </a:r>
          </a:p>
          <a:p>
            <a:pPr lvl="2"/>
            <a:r>
              <a:rPr lang="en-US" dirty="0"/>
              <a:t>IPTV Converted</a:t>
            </a:r>
          </a:p>
          <a:p>
            <a:pPr lvl="2"/>
            <a:r>
              <a:rPr lang="en-US" dirty="0"/>
              <a:t>Streaming services</a:t>
            </a:r>
          </a:p>
          <a:p>
            <a:pPr lvl="2"/>
            <a:endParaRPr lang="en-US" dirty="0"/>
          </a:p>
          <a:p>
            <a:r>
              <a:rPr lang="en-US" dirty="0"/>
              <a:t>Your feedback is crucial to the future success of this product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ITCs have the Answers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B62624-54EF-46BD-A57D-4D88C43DA7CA}"/>
              </a:ext>
            </a:extLst>
          </p:cNvPr>
          <p:cNvGrpSpPr/>
          <p:nvPr/>
        </p:nvGrpSpPr>
        <p:grpSpPr>
          <a:xfrm>
            <a:off x="7517064" y="3611407"/>
            <a:ext cx="1143513" cy="1201518"/>
            <a:chOff x="7517064" y="3611407"/>
            <a:chExt cx="1143513" cy="12015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886F22-7E75-4C8B-88EF-7D1DCAA22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7064" y="3611407"/>
              <a:ext cx="1143513" cy="12015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F9E204-5054-4E91-B6DC-D6C735D51DF0}"/>
                </a:ext>
              </a:extLst>
            </p:cNvPr>
            <p:cNvSpPr/>
            <p:nvPr/>
          </p:nvSpPr>
          <p:spPr>
            <a:xfrm>
              <a:off x="7695645" y="3897880"/>
              <a:ext cx="777700" cy="6322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026" name="Picture 2" descr="Image result for feedback icon">
            <a:extLst>
              <a:ext uri="{FF2B5EF4-FFF2-40B4-BE49-F238E27FC236}">
                <a16:creationId xmlns:a16="http://schemas.microsoft.com/office/drawing/2014/main" id="{CDF4AFC4-BAA6-420B-9A0E-BB49245B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55" y="3828621"/>
            <a:ext cx="767090" cy="76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806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Fierce Chad Predictions: 2018 and Beyond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7FDB5-6213-496D-93A4-DDC0254F98FE}"/>
              </a:ext>
            </a:extLst>
          </p:cNvPr>
          <p:cNvSpPr/>
          <p:nvPr/>
        </p:nvSpPr>
        <p:spPr>
          <a:xfrm>
            <a:off x="6552404" y="1346210"/>
            <a:ext cx="232323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Lazy Neck</a:t>
            </a:r>
          </a:p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Phone Holder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A978E-63A2-4CA0-A45E-8C56E3CF5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66" y="1042987"/>
            <a:ext cx="5895975" cy="3057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0FCB3E-69BD-4FBE-AD48-1E70998BC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708" y="4401865"/>
            <a:ext cx="1454934" cy="5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46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398943"/>
            <a:ext cx="9144000" cy="147097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Questions –  </a:t>
            </a:r>
          </a:p>
        </p:txBody>
      </p:sp>
    </p:spTree>
    <p:extLst>
      <p:ext uri="{BB962C8B-B14F-4D97-AF65-F5344CB8AC3E}">
        <p14:creationId xmlns:p14="http://schemas.microsoft.com/office/powerpoint/2010/main" val="814942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34B03A-5DAE-47ED-B556-12FE7FF5D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9350" y="2571750"/>
            <a:ext cx="6858000" cy="138287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Chad Raymond</a:t>
            </a: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Chad.Raymond@Aureon.com</a:t>
            </a: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515-830-0367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07ABBACF-A2E6-469F-8A00-C81D42F8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05" y="1304925"/>
            <a:ext cx="4565188" cy="11842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D2D751-DEF9-4C8E-9954-94648BC330B8}"/>
              </a:ext>
            </a:extLst>
          </p:cNvPr>
          <p:cNvCxnSpPr/>
          <p:nvPr/>
        </p:nvCxnSpPr>
        <p:spPr>
          <a:xfrm>
            <a:off x="2227545" y="2443747"/>
            <a:ext cx="46889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21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4K Content</a:t>
            </a:r>
          </a:p>
          <a:p>
            <a:r>
              <a:rPr lang="en-US" dirty="0"/>
              <a:t>OTA Direct Feeds</a:t>
            </a:r>
          </a:p>
          <a:p>
            <a:r>
              <a:rPr lang="en-US" dirty="0"/>
              <a:t>IPTV Converted</a:t>
            </a:r>
          </a:p>
          <a:p>
            <a:r>
              <a:rPr lang="en-US" dirty="0"/>
              <a:t>Streaming Services</a:t>
            </a:r>
          </a:p>
          <a:p>
            <a:r>
              <a:rPr lang="en-US" dirty="0"/>
              <a:t>Survey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4" y="516095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22060-8A8B-4188-9E43-9713F794D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776" y="3469136"/>
            <a:ext cx="1143513" cy="12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2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SES platform is active in our lab</a:t>
            </a:r>
          </a:p>
          <a:p>
            <a:pPr lvl="1"/>
            <a:r>
              <a:rPr lang="en-US" dirty="0"/>
              <a:t>Around a dozen channels from a few different content providers</a:t>
            </a:r>
          </a:p>
          <a:p>
            <a:pPr lvl="2"/>
            <a:r>
              <a:rPr lang="en-US" dirty="0"/>
              <a:t>Throughput rates between 12-25 </a:t>
            </a:r>
            <a:r>
              <a:rPr lang="en-US" dirty="0" err="1"/>
              <a:t>Mbps</a:t>
            </a:r>
            <a:r>
              <a:rPr lang="en-US" dirty="0"/>
              <a:t> 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4" y="516095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4K Content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F35119-2001-4FB2-9E7E-9EDAD8DB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577995"/>
            <a:ext cx="7346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41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174" y="1289503"/>
            <a:ext cx="7097119" cy="3523422"/>
          </a:xfrm>
        </p:spPr>
        <p:txBody>
          <a:bodyPr numCol="1">
            <a:normAutofit/>
          </a:bodyPr>
          <a:lstStyle/>
          <a:p>
            <a:r>
              <a:rPr lang="en-US" dirty="0"/>
              <a:t>What’s available in the broadcast marketplace?</a:t>
            </a:r>
          </a:p>
          <a:p>
            <a:pPr lvl="1"/>
            <a:r>
              <a:rPr lang="en-US" dirty="0"/>
              <a:t>DirecTV</a:t>
            </a:r>
          </a:p>
          <a:p>
            <a:pPr lvl="2"/>
            <a:r>
              <a:rPr lang="en-US" dirty="0"/>
              <a:t>Ultimate or Premier package; or $4 to $16 per title On Demand</a:t>
            </a:r>
          </a:p>
          <a:p>
            <a:pPr lvl="1"/>
            <a:r>
              <a:rPr lang="en-US" dirty="0"/>
              <a:t>Dish</a:t>
            </a:r>
          </a:p>
          <a:p>
            <a:pPr lvl="2"/>
            <a:r>
              <a:rPr lang="en-US" dirty="0"/>
              <a:t>Live packages start at $40 or $8 per title On Demand</a:t>
            </a:r>
          </a:p>
          <a:p>
            <a:pPr lvl="2"/>
            <a:r>
              <a:rPr lang="en-US" dirty="0" err="1"/>
              <a:t>Epix</a:t>
            </a:r>
            <a:r>
              <a:rPr lang="en-US" dirty="0"/>
              <a:t> service added in Aug. 2018 for $7 monthly</a:t>
            </a:r>
          </a:p>
          <a:p>
            <a:pPr lvl="2"/>
            <a:r>
              <a:rPr lang="en-US" dirty="0"/>
              <a:t>Supports Netflix 4K</a:t>
            </a:r>
          </a:p>
          <a:p>
            <a:pPr lvl="1"/>
            <a:r>
              <a:rPr lang="en-US" dirty="0"/>
              <a:t>Comcast</a:t>
            </a:r>
          </a:p>
          <a:p>
            <a:pPr lvl="2"/>
            <a:r>
              <a:rPr lang="en-US" dirty="0"/>
              <a:t>Free to Xfinity customers</a:t>
            </a:r>
          </a:p>
          <a:p>
            <a:pPr lvl="2"/>
            <a:r>
              <a:rPr lang="en-US" dirty="0"/>
              <a:t>Mostly NBCU content</a:t>
            </a:r>
          </a:p>
          <a:p>
            <a:pPr lvl="2"/>
            <a:r>
              <a:rPr lang="en-US" dirty="0"/>
              <a:t>Supports Netflix or included with some packages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4" y="516095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4K Content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BA37A3-9FD7-466B-8F3E-9858BC35CD15}"/>
              </a:ext>
            </a:extLst>
          </p:cNvPr>
          <p:cNvSpPr/>
          <p:nvPr/>
        </p:nvSpPr>
        <p:spPr>
          <a:xfrm>
            <a:off x="6715274" y="1193810"/>
            <a:ext cx="2323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Here’s how and where you can watch the best 4K content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Kris Wouk at Digital Trends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 10, 2018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166645-F36A-433E-96F6-8BF1F1E9C3A2}"/>
              </a:ext>
            </a:extLst>
          </p:cNvPr>
          <p:cNvGrpSpPr/>
          <p:nvPr/>
        </p:nvGrpSpPr>
        <p:grpSpPr>
          <a:xfrm>
            <a:off x="7517064" y="3611407"/>
            <a:ext cx="1143513" cy="1201518"/>
            <a:chOff x="7517064" y="3611407"/>
            <a:chExt cx="1143513" cy="12015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EB15C6-2F98-4F0C-8A0B-40E44211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7064" y="3611407"/>
              <a:ext cx="1143513" cy="12015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16F12B-B535-484D-B301-467F33ED5122}"/>
                </a:ext>
              </a:extLst>
            </p:cNvPr>
            <p:cNvSpPr/>
            <p:nvPr/>
          </p:nvSpPr>
          <p:spPr>
            <a:xfrm>
              <a:off x="7695645" y="3897880"/>
              <a:ext cx="777700" cy="6322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D0CBC2-C5F2-4D44-A7FC-A06A0DA061CD}"/>
              </a:ext>
            </a:extLst>
          </p:cNvPr>
          <p:cNvSpPr txBox="1"/>
          <p:nvPr/>
        </p:nvSpPr>
        <p:spPr>
          <a:xfrm>
            <a:off x="7692782" y="3904554"/>
            <a:ext cx="77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ED8C2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4K</a:t>
            </a:r>
            <a:endParaRPr lang="en-US" dirty="0">
              <a:ln w="22225">
                <a:solidFill>
                  <a:srgbClr val="ED8C23"/>
                </a:solidFill>
                <a:prstDash val="solid"/>
              </a:ln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3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174" y="1289503"/>
            <a:ext cx="6280426" cy="3523422"/>
          </a:xfrm>
        </p:spPr>
        <p:txBody>
          <a:bodyPr numCol="1">
            <a:normAutofit/>
          </a:bodyPr>
          <a:lstStyle/>
          <a:p>
            <a:r>
              <a:rPr lang="en-US" dirty="0"/>
              <a:t>What’s available in the streaming marketplace?</a:t>
            </a:r>
          </a:p>
          <a:p>
            <a:pPr lvl="1"/>
            <a:r>
              <a:rPr lang="en-US" dirty="0"/>
              <a:t>Netflix</a:t>
            </a:r>
          </a:p>
          <a:p>
            <a:pPr lvl="2"/>
            <a:r>
              <a:rPr lang="en-US" dirty="0"/>
              <a:t>Upcharge </a:t>
            </a:r>
          </a:p>
          <a:p>
            <a:pPr lvl="2"/>
            <a:r>
              <a:rPr lang="en-US" dirty="0"/>
              <a:t>25 Mbps internet recommended</a:t>
            </a:r>
          </a:p>
          <a:p>
            <a:pPr lvl="2"/>
            <a:r>
              <a:rPr lang="en-US" dirty="0"/>
              <a:t>All major original series +</a:t>
            </a:r>
          </a:p>
          <a:p>
            <a:pPr lvl="1"/>
            <a:r>
              <a:rPr lang="en-US" dirty="0"/>
              <a:t>Amazon</a:t>
            </a:r>
          </a:p>
          <a:p>
            <a:pPr lvl="2"/>
            <a:r>
              <a:rPr lang="en-US" dirty="0"/>
              <a:t>Included with Prime Annual </a:t>
            </a:r>
          </a:p>
          <a:p>
            <a:pPr lvl="2"/>
            <a:r>
              <a:rPr lang="en-US" dirty="0"/>
              <a:t>Most original series +</a:t>
            </a:r>
          </a:p>
          <a:p>
            <a:pPr lvl="2"/>
            <a:r>
              <a:rPr lang="en-US" dirty="0"/>
              <a:t>Much HDR</a:t>
            </a:r>
          </a:p>
          <a:p>
            <a:pPr lvl="1"/>
            <a:r>
              <a:rPr lang="en-US" dirty="0"/>
              <a:t>Other players</a:t>
            </a:r>
          </a:p>
          <a:p>
            <a:pPr lvl="2"/>
            <a:r>
              <a:rPr lang="en-US" dirty="0">
                <a:hlinkClick r:id="rId2"/>
              </a:rPr>
              <a:t>iTunes, Vudu, YouTube, </a:t>
            </a:r>
            <a:r>
              <a:rPr lang="en-US" dirty="0" err="1">
                <a:hlinkClick r:id="rId2"/>
              </a:rPr>
              <a:t>UltraFlix</a:t>
            </a:r>
            <a:r>
              <a:rPr lang="en-US" dirty="0">
                <a:hlinkClick r:id="rId2"/>
              </a:rPr>
              <a:t>, Sony </a:t>
            </a:r>
            <a:r>
              <a:rPr lang="en-US" dirty="0" err="1">
                <a:hlinkClick r:id="rId2"/>
              </a:rPr>
              <a:t>Playstation</a:t>
            </a:r>
            <a:r>
              <a:rPr lang="en-US" dirty="0">
                <a:hlinkClick r:id="rId2"/>
              </a:rPr>
              <a:t>, Sony Ultra, Fandango Now, Google Play, </a:t>
            </a:r>
            <a:r>
              <a:rPr lang="en-US" dirty="0" err="1">
                <a:hlinkClick r:id="rId2"/>
              </a:rPr>
              <a:t>fuboTV</a:t>
            </a:r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4" y="516095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4K Content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BA37A3-9FD7-466B-8F3E-9858BC35CD15}"/>
              </a:ext>
            </a:extLst>
          </p:cNvPr>
          <p:cNvSpPr/>
          <p:nvPr/>
        </p:nvSpPr>
        <p:spPr>
          <a:xfrm>
            <a:off x="6715274" y="1193810"/>
            <a:ext cx="2323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Here’s how and where you can watch the best 4K content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Kris Wouk at Digital Trends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 10, 2018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1A951A-646C-4A53-9C00-5418ACBB41D7}"/>
              </a:ext>
            </a:extLst>
          </p:cNvPr>
          <p:cNvGrpSpPr/>
          <p:nvPr/>
        </p:nvGrpSpPr>
        <p:grpSpPr>
          <a:xfrm>
            <a:off x="7517064" y="3611407"/>
            <a:ext cx="1143513" cy="1201518"/>
            <a:chOff x="7517064" y="3611407"/>
            <a:chExt cx="1143513" cy="12015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ABF72F-3ADA-4D21-B316-D3CEA3C10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7064" y="3611407"/>
              <a:ext cx="1143513" cy="120151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E949B3-8A40-45AA-A828-FEBCCB3F29F6}"/>
                </a:ext>
              </a:extLst>
            </p:cNvPr>
            <p:cNvSpPr/>
            <p:nvPr/>
          </p:nvSpPr>
          <p:spPr>
            <a:xfrm>
              <a:off x="7695645" y="3897880"/>
              <a:ext cx="777700" cy="6322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FCFAF3-0ABD-4BD5-96A7-228D944C67DA}"/>
              </a:ext>
            </a:extLst>
          </p:cNvPr>
          <p:cNvSpPr txBox="1"/>
          <p:nvPr/>
        </p:nvSpPr>
        <p:spPr>
          <a:xfrm>
            <a:off x="7692782" y="3904554"/>
            <a:ext cx="77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ED8C2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4K</a:t>
            </a:r>
            <a:endParaRPr lang="en-US" dirty="0">
              <a:ln w="22225">
                <a:solidFill>
                  <a:srgbClr val="ED8C23"/>
                </a:solidFill>
                <a:prstDash val="solid"/>
              </a:ln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7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174" y="1289503"/>
            <a:ext cx="8670566" cy="3523422"/>
          </a:xfrm>
        </p:spPr>
        <p:txBody>
          <a:bodyPr numCol="1">
            <a:normAutofit/>
          </a:bodyPr>
          <a:lstStyle/>
          <a:p>
            <a:r>
              <a:rPr lang="en-US" dirty="0"/>
              <a:t>Aureon currently has one direct feed for over-the-air broadcasters</a:t>
            </a:r>
          </a:p>
          <a:p>
            <a:pPr lvl="1"/>
            <a:r>
              <a:rPr lang="en-US" dirty="0"/>
              <a:t>Taking a fresh look at the costs involved in getting more direct feeds</a:t>
            </a:r>
          </a:p>
          <a:p>
            <a:pPr lvl="1"/>
            <a:r>
              <a:rPr lang="en-US" dirty="0"/>
              <a:t>Looking at multiple DMAs</a:t>
            </a:r>
          </a:p>
          <a:p>
            <a:pPr lvl="1"/>
            <a:r>
              <a:rPr lang="en-US" dirty="0"/>
              <a:t>Still the most-watched channels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OTA Direct Feeds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66D27-48F1-41E3-B5D1-A741BA5DF11B}"/>
              </a:ext>
            </a:extLst>
          </p:cNvPr>
          <p:cNvGrpSpPr/>
          <p:nvPr/>
        </p:nvGrpSpPr>
        <p:grpSpPr>
          <a:xfrm>
            <a:off x="7517064" y="3611407"/>
            <a:ext cx="1143513" cy="1201518"/>
            <a:chOff x="7517064" y="3611407"/>
            <a:chExt cx="1143513" cy="12015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EE165B-4863-4EC3-8D65-9809B0F7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7064" y="3611407"/>
              <a:ext cx="1143513" cy="12015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A606C7-9185-409B-846B-2EE0EADD21EA}"/>
                </a:ext>
              </a:extLst>
            </p:cNvPr>
            <p:cNvSpPr/>
            <p:nvPr/>
          </p:nvSpPr>
          <p:spPr>
            <a:xfrm>
              <a:off x="7695645" y="3897880"/>
              <a:ext cx="777700" cy="6322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B8E251F-A25E-44BF-B161-C58F0956D897}"/>
              </a:ext>
            </a:extLst>
          </p:cNvPr>
          <p:cNvSpPr txBox="1"/>
          <p:nvPr/>
        </p:nvSpPr>
        <p:spPr>
          <a:xfrm>
            <a:off x="7533181" y="3904554"/>
            <a:ext cx="108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ED8C2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OTA</a:t>
            </a:r>
            <a:endParaRPr lang="en-US" dirty="0">
              <a:ln w="22225">
                <a:solidFill>
                  <a:srgbClr val="ED8C23"/>
                </a:solidFill>
                <a:prstDash val="solid"/>
              </a:ln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9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174" y="1289503"/>
            <a:ext cx="8670566" cy="3523422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/>
              <a:t>“IPTV Converted” is taking the current Aureon IPTV signal and converting it for use with different kinds of deployments</a:t>
            </a:r>
          </a:p>
          <a:p>
            <a:endParaRPr lang="en-US" dirty="0"/>
          </a:p>
          <a:p>
            <a:r>
              <a:rPr lang="en-US" dirty="0"/>
              <a:t>Currently, there is one System Operator converting the DET IPTV signal into RF for use on coax (all of the conversion is done at the System Operator’s CO)</a:t>
            </a:r>
          </a:p>
          <a:p>
            <a:endParaRPr lang="en-US" dirty="0"/>
          </a:p>
          <a:p>
            <a:r>
              <a:rPr lang="en-US" dirty="0"/>
              <a:t>Aureon is planning to relaunch this offering and researching:</a:t>
            </a:r>
          </a:p>
          <a:p>
            <a:pPr lvl="1"/>
            <a:r>
              <a:rPr lang="en-US" dirty="0"/>
              <a:t>Marketplace demand</a:t>
            </a:r>
          </a:p>
          <a:p>
            <a:pPr lvl="1"/>
            <a:r>
              <a:rPr lang="en-US" dirty="0"/>
              <a:t>Equipment available for conversion (RF and QAM/MPEG-2)</a:t>
            </a:r>
          </a:p>
          <a:p>
            <a:pPr lvl="1"/>
            <a:r>
              <a:rPr lang="en-US" dirty="0"/>
              <a:t>Aureon might provide an MPEG-2 analog signal for most of the client’s lineup </a:t>
            </a:r>
          </a:p>
          <a:p>
            <a:pPr lvl="2"/>
            <a:r>
              <a:rPr lang="en-US" dirty="0"/>
              <a:t>Client could then convert any remaining channels that are needed at the edge</a:t>
            </a:r>
          </a:p>
          <a:p>
            <a:pPr lvl="2"/>
            <a:r>
              <a:rPr lang="en-US" dirty="0"/>
              <a:t>This would greatly reduce the equipment needed at the edge, but require greater transport</a:t>
            </a:r>
          </a:p>
          <a:p>
            <a:pPr lvl="2"/>
            <a:r>
              <a:rPr lang="en-US" dirty="0"/>
              <a:t>Which channels would most ITCs need?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IPTV Converted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7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174" y="1289503"/>
            <a:ext cx="8670566" cy="3523422"/>
          </a:xfrm>
        </p:spPr>
        <p:txBody>
          <a:bodyPr numCol="1">
            <a:normAutofit/>
          </a:bodyPr>
          <a:lstStyle/>
          <a:p>
            <a:r>
              <a:rPr lang="en-US" dirty="0"/>
              <a:t>IPTV System Operators may be able to utilize this signal to offer service where a STB is not feasible</a:t>
            </a:r>
          </a:p>
          <a:p>
            <a:pPr lvl="1"/>
            <a:r>
              <a:rPr lang="en-US" dirty="0"/>
              <a:t>Multiple dwelling units</a:t>
            </a:r>
          </a:p>
          <a:p>
            <a:pPr lvl="1"/>
            <a:r>
              <a:rPr lang="en-US" dirty="0"/>
              <a:t>Hotels</a:t>
            </a:r>
          </a:p>
          <a:p>
            <a:pPr lvl="1"/>
            <a:r>
              <a:rPr lang="en-US" dirty="0"/>
              <a:t>Nursing homes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98175" y="501856"/>
            <a:ext cx="6661425" cy="481576"/>
          </a:xfrm>
        </p:spPr>
        <p:txBody>
          <a:bodyPr>
            <a:normAutofit fontScale="90000"/>
          </a:bodyPr>
          <a:lstStyle/>
          <a:p>
            <a:r>
              <a:rPr lang="en-US" dirty="0"/>
              <a:t>IPTV Converted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B533BD-D62B-4C09-8AD4-6A530F8CB075}"/>
              </a:ext>
            </a:extLst>
          </p:cNvPr>
          <p:cNvGrpSpPr/>
          <p:nvPr/>
        </p:nvGrpSpPr>
        <p:grpSpPr>
          <a:xfrm>
            <a:off x="7517064" y="3611407"/>
            <a:ext cx="1143513" cy="1201518"/>
            <a:chOff x="7517064" y="3611407"/>
            <a:chExt cx="1143513" cy="12015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D7D04-E771-4678-9614-9C5B0B62D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7064" y="3611407"/>
              <a:ext cx="1143513" cy="12015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7CA5D6-87BA-4653-8A5B-2AD29E36B676}"/>
                </a:ext>
              </a:extLst>
            </p:cNvPr>
            <p:cNvSpPr/>
            <p:nvPr/>
          </p:nvSpPr>
          <p:spPr>
            <a:xfrm>
              <a:off x="7695645" y="3897880"/>
              <a:ext cx="777700" cy="6322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24E9E5-3EFA-45C4-B407-B8D417A2A3E6}"/>
              </a:ext>
            </a:extLst>
          </p:cNvPr>
          <p:cNvSpPr txBox="1"/>
          <p:nvPr/>
        </p:nvSpPr>
        <p:spPr>
          <a:xfrm>
            <a:off x="7533181" y="3904554"/>
            <a:ext cx="108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ED8C23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IPTV</a:t>
            </a:r>
            <a:endParaRPr lang="en-US" sz="1200" dirty="0">
              <a:ln w="22225">
                <a:solidFill>
                  <a:srgbClr val="ED8C23"/>
                </a:solidFill>
                <a:prstDash val="solid"/>
              </a:ln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6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4679</TotalTime>
  <Words>842</Words>
  <Application>Microsoft Office PowerPoint</Application>
  <PresentationFormat>On-screen Show (16:9)</PresentationFormat>
  <Paragraphs>158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Open Sans</vt:lpstr>
      <vt:lpstr>Open Sans Light</vt:lpstr>
      <vt:lpstr>Open Sans Semibold</vt:lpstr>
      <vt:lpstr>Office Theme</vt:lpstr>
      <vt:lpstr>PowerPoint Presentation</vt:lpstr>
      <vt:lpstr>Fierce Video Predictions: 2018 and Beyond </vt:lpstr>
      <vt:lpstr>Agenda </vt:lpstr>
      <vt:lpstr>4K Content </vt:lpstr>
      <vt:lpstr>4K Content </vt:lpstr>
      <vt:lpstr>4K Content </vt:lpstr>
      <vt:lpstr>OTA Direct Feeds </vt:lpstr>
      <vt:lpstr>IPTV Converted </vt:lpstr>
      <vt:lpstr>IPTV Converted </vt:lpstr>
      <vt:lpstr>IPTV Converted vs Streaming </vt:lpstr>
      <vt:lpstr>Fierce Video Predictions: 2018 and Beyond </vt:lpstr>
      <vt:lpstr>Streaming Services </vt:lpstr>
      <vt:lpstr>Fierce Video Predictions: 2018 and Beyond </vt:lpstr>
      <vt:lpstr>Fierce Video Predictions: 2018 and Beyond </vt:lpstr>
      <vt:lpstr>Fierce Video Predictions: 2018 and Beyond </vt:lpstr>
      <vt:lpstr>Fierce Video Predictions: 2018 and Beyond </vt:lpstr>
      <vt:lpstr>Fierce Video Predictions: 2018 and Beyond </vt:lpstr>
      <vt:lpstr>Fierce Video Predictions: 2018 and Beyond </vt:lpstr>
      <vt:lpstr>Fierce Video Predictions: 2018 and Beyond </vt:lpstr>
      <vt:lpstr>Fierce Video Predictions: 2018 and Beyond </vt:lpstr>
      <vt:lpstr>Fierce Video Predictions: 2018 and Beyond </vt:lpstr>
      <vt:lpstr>Fierce Video Predictions: 2018 and Beyond </vt:lpstr>
      <vt:lpstr>ITCs have the Answers </vt:lpstr>
      <vt:lpstr>Fierce Chad Predictions: 2018 and Beyond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Fish</dc:creator>
  <cp:lastModifiedBy>Brittany Bonnicksen</cp:lastModifiedBy>
  <cp:revision>75</cp:revision>
  <dcterms:created xsi:type="dcterms:W3CDTF">2016-03-09T19:08:11Z</dcterms:created>
  <dcterms:modified xsi:type="dcterms:W3CDTF">2018-09-12T16:40:20Z</dcterms:modified>
</cp:coreProperties>
</file>