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24377650" cy="13716000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Open Sans Light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Montserrat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Montserrat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8d7e1ec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6d8d7e1ec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d8d7e1ec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g6d8d7e1e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d8d7e1ec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6d8d7e1ec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820" y="685800"/>
            <a:ext cx="457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031d54f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-US"/>
              <a:t>sum up</a:t>
            </a: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5c031d54f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031d54f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-US"/>
              <a:t>create wealth</a:t>
            </a: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5c031d54f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031d54f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g5c031d54f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031d54f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5c031d54f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031d54fa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g5c031d54f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031d54f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5c031d54f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031d54f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g5c031d54f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6d8d7e1ec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g6d8d7e1ec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c3ed1320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5c3ed1320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c3ed1320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5c3ed132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1b46497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5c1b46497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5c1b464975_0_5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Montserrat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6d8d7e1ec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g6d8d7e1ec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d8d7e1ec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6d8d7e1ec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820" y="685800"/>
            <a:ext cx="457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6d8d7e1ec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g6d8d7e1ec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031d54f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g5c031d54f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d8d7e1ec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g6d8d7e1ec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d8d7e1ec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g6d8d7e1ec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d8d7e1e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g6d8d7e1e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75963" y="730250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675963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675963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8075097" y="12712700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7216715" y="12712700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375" rIns="182825" bIns="913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17856299" cy="23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ls.gov/ooh/computer-and-information-technology/network-and-computer-systems-administrators.htm" TargetMode="Externa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3863472" y="5800658"/>
            <a:ext cx="166506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50"/>
              <a:buFont typeface="Montserrat"/>
              <a:buNone/>
            </a:pPr>
            <a:r>
              <a:rPr lang="en-US" sz="16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 E R Z U S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4611218" y="5338948"/>
            <a:ext cx="151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Montserrat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          E          L          C          O          M          E                       T          O</a:t>
            </a: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l="9" r="19"/>
          <a:stretch/>
        </p:blipFill>
        <p:spPr>
          <a:xfrm>
            <a:off x="0" y="0"/>
            <a:ext cx="24377698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4258775" y="1415500"/>
            <a:ext cx="223287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9500">
                <a:solidFill>
                  <a:srgbClr val="606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Techstream Iowa</a:t>
            </a:r>
            <a:endParaRPr sz="9500">
              <a:solidFill>
                <a:srgbClr val="606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7680025" y="5632325"/>
            <a:ext cx="5393700" cy="6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1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175" y="1491700"/>
            <a:ext cx="18790327" cy="124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4258775" y="1415500"/>
            <a:ext cx="223287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9500">
                <a:solidFill>
                  <a:srgbClr val="606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Techstream Iowa</a:t>
            </a:r>
            <a:endParaRPr sz="9500">
              <a:solidFill>
                <a:srgbClr val="606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7680025" y="5632325"/>
            <a:ext cx="5393700" cy="6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1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175" y="1491700"/>
            <a:ext cx="18790327" cy="124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77651" cy="1371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l="19202" t="3054" r="16097" b="14382"/>
          <a:stretch/>
        </p:blipFill>
        <p:spPr>
          <a:xfrm>
            <a:off x="12188825" y="-903500"/>
            <a:ext cx="12188820" cy="80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4761" t="7630" r="15206" b="17418"/>
          <a:stretch/>
        </p:blipFill>
        <p:spPr>
          <a:xfrm>
            <a:off x="0" y="-903495"/>
            <a:ext cx="12188821" cy="807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2523" t="11462" r="5378" b="4440"/>
          <a:stretch/>
        </p:blipFill>
        <p:spPr>
          <a:xfrm>
            <a:off x="0" y="6766550"/>
            <a:ext cx="12188820" cy="69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2412" t="2463" r="9217" b="21961"/>
          <a:stretch/>
        </p:blipFill>
        <p:spPr>
          <a:xfrm>
            <a:off x="12188825" y="6766550"/>
            <a:ext cx="12188835" cy="69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l="9" r="19"/>
          <a:stretch/>
        </p:blipFill>
        <p:spPr>
          <a:xfrm>
            <a:off x="0" y="0"/>
            <a:ext cx="24377698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-25" y="6509550"/>
            <a:ext cx="243777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5800">
                <a:solidFill>
                  <a:srgbClr val="F3F3F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 O B S   A N D   S A L A R I E S</a:t>
            </a:r>
            <a:endParaRPr sz="5800">
              <a:solidFill>
                <a:srgbClr val="F3F3F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018250" y="7629700"/>
            <a:ext cx="14341200" cy="3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400">
              <a:solidFill>
                <a:srgbClr val="F3F3F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505025" y="4482925"/>
            <a:ext cx="16701900" cy="8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$80,100</a:t>
            </a:r>
            <a:r>
              <a:rPr lang="en-US" sz="7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Average Tech Salary</a:t>
            </a:r>
            <a:endParaRPr sz="7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$45,610 </a:t>
            </a:r>
            <a:r>
              <a:rPr lang="en-US" sz="7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Average Iowan Salary</a:t>
            </a:r>
            <a:endParaRPr sz="7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r>
              <a:rPr lang="en-US" sz="7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Higher</a:t>
            </a:r>
            <a:endParaRPr sz="7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3545625" y="1959425"/>
            <a:ext cx="163287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2018 Iowans in Tech </a:t>
            </a:r>
            <a:endParaRPr sz="7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l="20354" r="20354"/>
          <a:stretch/>
        </p:blipFill>
        <p:spPr>
          <a:xfrm>
            <a:off x="2467875" y="0"/>
            <a:ext cx="12188826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15084488" y="596200"/>
            <a:ext cx="121887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Mitch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Software Developer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$63,662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(0-3 years) 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$84,539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(7-9 years) 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$97,131+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(15+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5084500" y="6183800"/>
            <a:ext cx="8379300" cy="6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600"/>
              <a:buFont typeface="Open Sans"/>
              <a:buChar char="●"/>
            </a:pPr>
            <a:r>
              <a:rPr lang="en-US" sz="4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creative minds behind computer programs. </a:t>
            </a:r>
            <a:endParaRPr sz="4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600"/>
              <a:buFont typeface="Open Sans"/>
              <a:buChar char="●"/>
            </a:pPr>
            <a:r>
              <a:rPr lang="en-US" sz="4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Create applications that allow people to do specific tasks on a computer or other device. </a:t>
            </a:r>
            <a:endParaRPr sz="4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520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600"/>
              <a:buFont typeface="Open Sans"/>
              <a:buChar char="●"/>
            </a:pPr>
            <a:r>
              <a:rPr lang="en-US" sz="4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Usually, requires a Bachelor’s degree.</a:t>
            </a:r>
            <a:endParaRPr sz="4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l="20424" r="20424"/>
          <a:stretch/>
        </p:blipFill>
        <p:spPr>
          <a:xfrm>
            <a:off x="12188825" y="0"/>
            <a:ext cx="12188826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3001375" y="928675"/>
            <a:ext cx="121887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Laura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Web Developer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$58,527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(0-3 years) </a:t>
            </a: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$79,207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(7-9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$86,859+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(15+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001375" y="6485100"/>
            <a:ext cx="8379300" cy="5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Open Sans"/>
              <a:buChar char="●"/>
            </a:pPr>
            <a:r>
              <a:rPr lang="en-US" sz="44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Design and create websites. </a:t>
            </a:r>
            <a:endParaRPr sz="44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Open Sans"/>
              <a:buChar char="●"/>
            </a:pPr>
            <a:r>
              <a:rPr lang="en-US" sz="44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Responsible for the look of the site, technical aspects, performance and capacity.</a:t>
            </a:r>
            <a:endParaRPr sz="44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Open Sans"/>
              <a:buChar char="●"/>
            </a:pPr>
            <a:r>
              <a:rPr lang="en-US" sz="44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 school, Associates or Bachelors degree depending on the employer.</a:t>
            </a:r>
            <a:endParaRPr sz="4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l="20424" r="20424"/>
          <a:stretch/>
        </p:blipFill>
        <p:spPr>
          <a:xfrm>
            <a:off x="2544075" y="0"/>
            <a:ext cx="1218882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15236900" y="550525"/>
            <a:ext cx="12188700" cy="6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Spencer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Computer System &amp;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 Analyst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$54,815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(0-3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$67,012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(7-9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$77,636+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(15+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5236888" y="7033525"/>
            <a:ext cx="8379300" cy="5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Char char="●"/>
            </a:pPr>
            <a:r>
              <a:rPr lang="en-US" sz="3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Design solutions to help the organization operate more efficiently and effectively. </a:t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Char char="●"/>
            </a:pPr>
            <a:r>
              <a:rPr lang="en-US" sz="3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Bring business and information technology together by understanding the needs and limitations of both. </a:t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Char char="●"/>
            </a:pPr>
            <a:r>
              <a:rPr lang="en-US" sz="3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Requires a B</a:t>
            </a:r>
            <a:r>
              <a:rPr lang="en-US" sz="36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achelor’s degree in a computer or information science field.</a:t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 l="20424" r="20424"/>
          <a:stretch/>
        </p:blipFill>
        <p:spPr>
          <a:xfrm flipH="1">
            <a:off x="12188825" y="0"/>
            <a:ext cx="12188826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001375" y="852475"/>
            <a:ext cx="121887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Stephanie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 Security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Analyst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6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163450" y="7440700"/>
            <a:ext cx="8379300" cy="58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Open Sans"/>
              <a:buChar char="●"/>
            </a:pPr>
            <a:r>
              <a:rPr lang="en-US" sz="44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Plan and carry out security measures to protect an organization’s computer networks and systems.</a:t>
            </a:r>
            <a:endParaRPr sz="44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Open Sans"/>
              <a:buChar char="●"/>
            </a:pPr>
            <a:r>
              <a:rPr lang="en-US" sz="44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“Cybersecurity”</a:t>
            </a:r>
            <a:endParaRPr sz="44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Open Sans"/>
              <a:buChar char="●"/>
            </a:pPr>
            <a:r>
              <a:rPr lang="en-US" sz="44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Requires a Bachelor’s degree in a computer-related field.</a:t>
            </a:r>
            <a:endParaRPr sz="4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020500" y="4287175"/>
            <a:ext cx="86652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$63,370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(0-3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$83,495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(7-9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$98,489+</a:t>
            </a:r>
            <a:r>
              <a:rPr lang="en-US" sz="6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(15+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 l="20424" r="20424"/>
          <a:stretch/>
        </p:blipFill>
        <p:spPr>
          <a:xfrm flipH="1">
            <a:off x="2544075" y="0"/>
            <a:ext cx="1218882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5236900" y="348625"/>
            <a:ext cx="12188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Clay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Network Architect</a:t>
            </a:r>
            <a:endParaRPr sz="60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5300525" y="5562975"/>
            <a:ext cx="8379300" cy="8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Char char="●"/>
            </a:pPr>
            <a:r>
              <a:rPr lang="en-US" sz="36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Design and build data communication networks.</a:t>
            </a:r>
            <a:endParaRPr sz="36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Char char="●"/>
            </a:pPr>
            <a:r>
              <a:rPr lang="en-US" sz="36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Intranets, small connections between two offices, cloud infrastructure that serves multiple customers. </a:t>
            </a:r>
            <a:endParaRPr sz="3600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Char char="●"/>
            </a:pPr>
            <a:r>
              <a:rPr lang="en-US" sz="36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Bachelor’s degree in a computer-related field and experience in a related occupation, such as </a:t>
            </a:r>
            <a:r>
              <a:rPr lang="en-US" sz="3600">
                <a:solidFill>
                  <a:srgbClr val="666666"/>
                </a:solidFill>
                <a:highlight>
                  <a:srgbClr val="FFFFFF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network and computer systems administrators</a:t>
            </a:r>
            <a:r>
              <a:rPr lang="en-US" sz="3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is usually required.</a:t>
            </a: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5300525" y="2595925"/>
            <a:ext cx="8379300" cy="2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$68,830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(0-3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$110,626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(7-9 years)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$116,393+ 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(15+ years)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3727175" y="1650088"/>
            <a:ext cx="243777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3200" b="1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   U   R     M   I   S   S   I   O   N  :</a:t>
            </a:r>
            <a:endParaRPr sz="3200" b="1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 rotWithShape="1">
          <a:blip r:embed="rId4">
            <a:alphaModFix/>
          </a:blip>
          <a:srcRect t="12451" b="12451"/>
          <a:stretch/>
        </p:blipFill>
        <p:spPr>
          <a:xfrm>
            <a:off x="12188825" y="0"/>
            <a:ext cx="12188826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3001375" y="852475"/>
            <a:ext cx="121887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Steve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CIO of Fortune 500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Company</a:t>
            </a:r>
            <a:b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5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5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6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001375" y="9600925"/>
            <a:ext cx="8379300" cy="58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0"/>
              <a:buChar char="●"/>
            </a:pPr>
            <a:r>
              <a:rPr lang="en-US" sz="4000">
                <a:solidFill>
                  <a:srgbClr val="222222"/>
                </a:solidFill>
                <a:highlight>
                  <a:srgbClr val="FFFFFF"/>
                </a:highlight>
              </a:rPr>
              <a:t>An executive who oversees use of technology in a company and how technology helps the company meet its goals.</a:t>
            </a:r>
            <a:endParaRPr sz="4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666666"/>
              </a:solidFill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3001375" y="4551500"/>
            <a:ext cx="8379300" cy="41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5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Salary: $627,690</a:t>
            </a:r>
            <a:endParaRPr sz="5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5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Bonus: $737,880</a:t>
            </a:r>
            <a:endParaRPr sz="5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5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Stocks: $2,774,536</a:t>
            </a:r>
            <a:endParaRPr sz="5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5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Total: $4,140,376</a:t>
            </a:r>
            <a:endParaRPr sz="5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t="12490" b="12490"/>
          <a:stretch/>
        </p:blipFill>
        <p:spPr>
          <a:xfrm flipH="1">
            <a:off x="2467875" y="0"/>
            <a:ext cx="1218882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15236900" y="348625"/>
            <a:ext cx="12188700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Harrison</a:t>
            </a:r>
            <a:endParaRPr sz="66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CEO</a:t>
            </a:r>
            <a:endParaRPr sz="6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6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(Sold Start Up Business)</a:t>
            </a:r>
            <a:endParaRPr sz="60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15236900" y="3982975"/>
            <a:ext cx="8379300" cy="3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212221"/>
                </a:solidFill>
                <a:highlight>
                  <a:srgbClr val="FFFFFF"/>
                </a:highlight>
              </a:rPr>
              <a:t>Salary: $550,000 </a:t>
            </a:r>
            <a:endParaRPr sz="5500">
              <a:solidFill>
                <a:srgbClr val="21222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212221"/>
                </a:solidFill>
                <a:highlight>
                  <a:srgbClr val="FFFFFF"/>
                </a:highlight>
              </a:rPr>
              <a:t>Bonus: $925,000 </a:t>
            </a:r>
            <a:endParaRPr sz="5500">
              <a:solidFill>
                <a:srgbClr val="21222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212221"/>
                </a:solidFill>
                <a:highlight>
                  <a:srgbClr val="FFFFFF"/>
                </a:highlight>
              </a:rPr>
              <a:t>Stocks: $2,371,239 </a:t>
            </a:r>
            <a:endParaRPr sz="5500">
              <a:solidFill>
                <a:srgbClr val="21222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212221"/>
                </a:solidFill>
                <a:highlight>
                  <a:srgbClr val="FFFFFF"/>
                </a:highlight>
              </a:rPr>
              <a:t>Total: $3,846,239</a:t>
            </a:r>
            <a:endParaRPr sz="5500">
              <a:solidFill>
                <a:srgbClr val="21222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>
              <a:solidFill>
                <a:srgbClr val="212221"/>
              </a:solidFill>
              <a:highlight>
                <a:srgbClr val="FFFFFF"/>
              </a:highlight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15236900" y="8331700"/>
            <a:ext cx="8379300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Char char="●"/>
            </a:pPr>
            <a:r>
              <a:rPr lang="en-US" sz="4400">
                <a:latin typeface="Montserrat"/>
                <a:ea typeface="Montserrat"/>
                <a:cs typeface="Montserrat"/>
                <a:sym typeface="Montserrat"/>
              </a:rPr>
              <a:t>Created an app that makes it possible to order groceries from your phone and have them delivered in an hour.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08000" algn="l" rtl="0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Char char="●"/>
            </a:pPr>
            <a:r>
              <a:rPr lang="en-US" sz="4400">
                <a:latin typeface="Montserrat"/>
                <a:ea typeface="Montserrat"/>
                <a:cs typeface="Montserrat"/>
                <a:sym typeface="Montserrat"/>
              </a:rPr>
              <a:t>Sold company for $242.9 million.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3863472" y="5800658"/>
            <a:ext cx="166506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50"/>
              <a:buFont typeface="Montserrat"/>
              <a:buNone/>
            </a:pPr>
            <a:r>
              <a:rPr lang="en-US" sz="16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 E R Z U S</a:t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4611218" y="5338948"/>
            <a:ext cx="151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Montserrat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          E          L          C          O          M          E                       T          O</a:t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l="9" r="19"/>
          <a:stretch/>
        </p:blipFill>
        <p:spPr>
          <a:xfrm>
            <a:off x="0" y="0"/>
            <a:ext cx="24377698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-25" y="1549429"/>
            <a:ext cx="243777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5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  E  Y    P  R  I  O  R  I  T  I  E  S</a:t>
            </a:r>
            <a:endParaRPr sz="5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0"/>
            <a:ext cx="24377700" cy="3535500"/>
          </a:xfrm>
          <a:prstGeom prst="rect">
            <a:avLst/>
          </a:prstGeom>
          <a:solidFill>
            <a:srgbClr val="B731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2048975" y="1388100"/>
            <a:ext cx="223287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rPr lang="en-US" sz="9000">
                <a:solidFill>
                  <a:srgbClr val="F3F3F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2020 TAI Board Chairwoman</a:t>
            </a:r>
            <a:endParaRPr sz="9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9640400" y="7005825"/>
            <a:ext cx="13716000" cy="2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Laura Smith</a:t>
            </a:r>
            <a:br>
              <a:rPr lang="en-US" sz="8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32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Vice President, Chief Information Officer, UnityPoint Health</a:t>
            </a:r>
            <a:endParaRPr sz="32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975" y="5294625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l="9" r="19"/>
          <a:stretch/>
        </p:blipFill>
        <p:spPr>
          <a:xfrm>
            <a:off x="0" y="0"/>
            <a:ext cx="24377698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-25" y="6509550"/>
            <a:ext cx="243777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5800">
                <a:solidFill>
                  <a:srgbClr val="F3F3F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 I S T O R Y   O F   I O W A   T E C H N O L O G Y</a:t>
            </a:r>
            <a:endParaRPr sz="5800">
              <a:solidFill>
                <a:srgbClr val="F3F3F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5018250" y="7629700"/>
            <a:ext cx="14341200" cy="3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400">
              <a:solidFill>
                <a:srgbClr val="F3F3F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4">
            <a:alphaModFix/>
          </a:blip>
          <a:srcRect l="42863" r="6053"/>
          <a:stretch/>
        </p:blipFill>
        <p:spPr>
          <a:xfrm>
            <a:off x="12188825" y="0"/>
            <a:ext cx="12188827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/>
        </p:nvSpPr>
        <p:spPr>
          <a:xfrm>
            <a:off x="3422675" y="2267750"/>
            <a:ext cx="12188700" cy="4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Clifford Berry &amp;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66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John Vincent Atanasoff</a:t>
            </a:r>
            <a:endParaRPr sz="66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1942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Gladbrook, Iowa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3422675" y="6851974"/>
            <a:ext cx="7224600" cy="6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Clifford Berry from Gladbrook, together with John Vincent Atanasoff, developed the first </a:t>
            </a:r>
            <a:r>
              <a:rPr lang="en-US" sz="30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electric digital computer</a:t>
            </a: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1942 at Iowa State University. 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400">
              <a:solidFill>
                <a:srgbClr val="43434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5">
            <a:alphaModFix/>
          </a:blip>
          <a:srcRect t="593" r="7978" b="19149"/>
          <a:stretch/>
        </p:blipFill>
        <p:spPr>
          <a:xfrm>
            <a:off x="2541875" y="0"/>
            <a:ext cx="11450949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15358325" y="2267750"/>
            <a:ext cx="85050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95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Robert Noyce</a:t>
            </a:r>
            <a:endParaRPr sz="95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1968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endParaRPr sz="30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Montserrat"/>
              <a:buNone/>
            </a:pP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Burlington, Iowa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15358325" y="6315474"/>
            <a:ext cx="7224600" cy="6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Robert Noyce, born in Burlington and raised in Grinnell, invented the “microchip,” which led him to found Intel in 1968 - sparking the personal computer revolution that gave Silicon Valley its name. </a:t>
            </a: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400">
              <a:solidFill>
                <a:srgbClr val="43434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243840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4258775" y="1415500"/>
            <a:ext cx="223287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9500">
                <a:solidFill>
                  <a:srgbClr val="606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Iowan Project</a:t>
            </a:r>
            <a:endParaRPr sz="9500">
              <a:solidFill>
                <a:srgbClr val="60606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17680025" y="5632325"/>
            <a:ext cx="5393700" cy="6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Montserrat"/>
              <a:buNone/>
            </a:pPr>
            <a:endParaRPr sz="21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925" y="11706175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5900" y="1491700"/>
            <a:ext cx="18790278" cy="124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37882AE1B9A4EAF73137A2E2BE713" ma:contentTypeVersion="12" ma:contentTypeDescription="Create a new document." ma:contentTypeScope="" ma:versionID="21344fb6794a5ceaed0f6303288a2135">
  <xsd:schema xmlns:xsd="http://www.w3.org/2001/XMLSchema" xmlns:xs="http://www.w3.org/2001/XMLSchema" xmlns:p="http://schemas.microsoft.com/office/2006/metadata/properties" xmlns:ns2="b8b4bc71-49aa-4efc-adc4-444ff36744c5" xmlns:ns3="52cba6d6-e0ff-474f-9fc1-cf14f53fcdad" targetNamespace="http://schemas.microsoft.com/office/2006/metadata/properties" ma:root="true" ma:fieldsID="38d716aa28e35aefaebb77b07e5786e1" ns2:_="" ns3:_="">
    <xsd:import namespace="b8b4bc71-49aa-4efc-adc4-444ff36744c5"/>
    <xsd:import namespace="52cba6d6-e0ff-474f-9fc1-cf14f53fcd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4bc71-49aa-4efc-adc4-444ff36744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ba6d6-e0ff-474f-9fc1-cf14f53fc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BAA48-A93E-4F1D-8E9A-26719C46C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4bc71-49aa-4efc-adc4-444ff36744c5"/>
    <ds:schemaRef ds:uri="52cba6d6-e0ff-474f-9fc1-cf14f53fc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7FDEB4-C113-4358-9112-BA5211804A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5F677-E0B7-4EBD-9C0A-0E54112A31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Custom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Montserrat</vt:lpstr>
      <vt:lpstr>Lato</vt:lpstr>
      <vt:lpstr>Open Sans Light</vt:lpstr>
      <vt:lpstr>Open Sans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Laptop</dc:creator>
  <cp:lastModifiedBy>Brittany Bonnicksen</cp:lastModifiedBy>
  <cp:revision>2</cp:revision>
  <dcterms:modified xsi:type="dcterms:W3CDTF">2020-01-13T21:39:06Z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0x010100A3237882AE1B9A4EAF73137A2E2BE713</vt:lpwstr>
  </property>
</Properties>
</file>